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1"/>
  </p:notesMasterIdLst>
  <p:handoutMasterIdLst>
    <p:handoutMasterId r:id="rId82"/>
  </p:handoutMasterIdLst>
  <p:sldIdLst>
    <p:sldId id="257" r:id="rId2"/>
    <p:sldId id="405" r:id="rId3"/>
    <p:sldId id="2709" r:id="rId4"/>
    <p:sldId id="2744" r:id="rId5"/>
    <p:sldId id="482" r:id="rId6"/>
    <p:sldId id="2706" r:id="rId7"/>
    <p:sldId id="410" r:id="rId8"/>
    <p:sldId id="412" r:id="rId9"/>
    <p:sldId id="411" r:id="rId10"/>
    <p:sldId id="329" r:id="rId11"/>
    <p:sldId id="460" r:id="rId12"/>
    <p:sldId id="2714" r:id="rId13"/>
    <p:sldId id="2715" r:id="rId14"/>
    <p:sldId id="2716" r:id="rId15"/>
    <p:sldId id="2717" r:id="rId16"/>
    <p:sldId id="2719" r:id="rId17"/>
    <p:sldId id="2718" r:id="rId18"/>
    <p:sldId id="2711" r:id="rId19"/>
    <p:sldId id="2712" r:id="rId20"/>
    <p:sldId id="2713" r:id="rId21"/>
    <p:sldId id="465" r:id="rId22"/>
    <p:sldId id="463" r:id="rId23"/>
    <p:sldId id="464" r:id="rId24"/>
    <p:sldId id="466" r:id="rId25"/>
    <p:sldId id="468" r:id="rId26"/>
    <p:sldId id="457" r:id="rId27"/>
    <p:sldId id="469" r:id="rId28"/>
    <p:sldId id="470" r:id="rId29"/>
    <p:sldId id="419" r:id="rId30"/>
    <p:sldId id="473" r:id="rId31"/>
    <p:sldId id="2726" r:id="rId32"/>
    <p:sldId id="2720" r:id="rId33"/>
    <p:sldId id="2721" r:id="rId34"/>
    <p:sldId id="2722" r:id="rId35"/>
    <p:sldId id="471" r:id="rId36"/>
    <p:sldId id="475" r:id="rId37"/>
    <p:sldId id="476" r:id="rId38"/>
    <p:sldId id="477" r:id="rId39"/>
    <p:sldId id="478" r:id="rId40"/>
    <p:sldId id="480" r:id="rId41"/>
    <p:sldId id="479" r:id="rId42"/>
    <p:sldId id="459" r:id="rId43"/>
    <p:sldId id="472" r:id="rId44"/>
    <p:sldId id="474" r:id="rId45"/>
    <p:sldId id="2724" r:id="rId46"/>
    <p:sldId id="2725" r:id="rId47"/>
    <p:sldId id="483" r:id="rId48"/>
    <p:sldId id="2740" r:id="rId49"/>
    <p:sldId id="2741" r:id="rId50"/>
    <p:sldId id="2742" r:id="rId51"/>
    <p:sldId id="2743" r:id="rId52"/>
    <p:sldId id="485" r:id="rId53"/>
    <p:sldId id="462" r:id="rId54"/>
    <p:sldId id="2728" r:id="rId55"/>
    <p:sldId id="2727" r:id="rId56"/>
    <p:sldId id="2723" r:id="rId57"/>
    <p:sldId id="481" r:id="rId58"/>
    <p:sldId id="2735" r:id="rId59"/>
    <p:sldId id="2731" r:id="rId60"/>
    <p:sldId id="2734" r:id="rId61"/>
    <p:sldId id="2736" r:id="rId62"/>
    <p:sldId id="2737" r:id="rId63"/>
    <p:sldId id="2738" r:id="rId64"/>
    <p:sldId id="2739" r:id="rId65"/>
    <p:sldId id="461" r:id="rId66"/>
    <p:sldId id="406" r:id="rId67"/>
    <p:sldId id="2707" r:id="rId68"/>
    <p:sldId id="2745" r:id="rId69"/>
    <p:sldId id="442" r:id="rId70"/>
    <p:sldId id="449" r:id="rId71"/>
    <p:sldId id="2732" r:id="rId72"/>
    <p:sldId id="2733" r:id="rId73"/>
    <p:sldId id="2710" r:id="rId74"/>
    <p:sldId id="345" r:id="rId75"/>
    <p:sldId id="382" r:id="rId76"/>
    <p:sldId id="381" r:id="rId77"/>
    <p:sldId id="307" r:id="rId78"/>
    <p:sldId id="484" r:id="rId79"/>
    <p:sldId id="305" r:id="rId80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83"/>
      <p:bold r:id="rId84"/>
    </p:embeddedFont>
    <p:embeddedFont>
      <p:font typeface="나눔고딕" panose="020D0604000000000000" pitchFamily="34" charset="-127"/>
      <p:regular r:id="rId85"/>
      <p:bold r:id="rId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5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208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2018. 12. 4.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2018. 12. 4.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49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28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88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78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5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59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57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36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7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18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758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06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43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7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59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7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07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82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6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8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687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81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02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1150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550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35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7061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14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7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87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420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42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581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751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8567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658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5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123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923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82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624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7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525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48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74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821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81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6798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84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590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02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28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76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232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07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532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606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104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421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479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53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52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506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6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097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6220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9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902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770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790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485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205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856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70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6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0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acebook.com/debateshowdown/videos/1659334670822814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c3b82868d61bf81e71bb1bbbe97b1199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uriceGit/Delaunay_Triangulati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qbYv9BX0U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ts.stackexchange.com/questions/56500/what-are-the-main-differences-between-k-means-and-k-nearest-neighbour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neighbors/plot_classification.html#sphx-glr-auto-examples-neighbors-plot-classification-py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neighbors/plot_classification.html#sphx-glr-auto-examples-neighbors-plot-classification-p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neighbors/plot_classification.html#sphx-glr-auto-examples-neighbors-plot-classification-py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uxlabs.com/blog/2010/09/matrix-factorization-a-simple-tutorial-and-implementation-in-python/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://aimotion.blogspot.kr/2009/11/collaborative-filtering-implementation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hilippeadjiman.com/blog/2009/11/11/flexible-collaborative-filtering-in-java-with-mahout-taste/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://www10.org/cdrom/papers/519/node6.html" TargetMode="External"/><Relationship Id="rId9" Type="http://schemas.openxmlformats.org/officeDocument/2006/relationships/hyperlink" Target="http://www.salemmarafi.com/code/collaborative-filtering-r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wrencejones.co.uk/blog/2018/02/09/time-zon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yunho0130/recommender-systems-in-python-101-c50cdc?scriptVersionId=799548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ueller/word_cloud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ueller/word_clou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tiff"/><Relationship Id="rId4" Type="http://schemas.openxmlformats.org/officeDocument/2006/relationships/hyperlink" Target="https://lovit.github.io/nlp/2018/04/17/word_cloud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hineware.co.kr/products/komoran/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3JQ3hYko51Y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r.mathworks.com/help/stats/machine-learning-in-matlab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kakao-it/308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kakao-it/308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73cDPqlYeA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wand.com/en/Mediation_(statistics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westerndigital.com/machine-learning-pipeline-object-storage/supervised-learning-diagra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2C206486-B021-A64E-93E7-E0F66E084A98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2018-11-06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0D3526-0668-9E40-B613-2E9E6816A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03" y="2193406"/>
            <a:ext cx="8406000" cy="1229908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ch12. Machine Learning – Unsupervised Learning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01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파이썬에서 엑셀과 같은 형식의 데이터를 다룰 때 기본적으로 사용하는 객체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일반적으로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Anaconda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Pandas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기본으로 설치되어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추가적으로 원하는 라이브러리를 설치하기 위해선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!pip install [module_name]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사용해볼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Pandas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세 가지 기본 자료구조를 가지고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Series, DataFrame,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41C7-6044-3942-A058-D9B83EA1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96" y="2140300"/>
            <a:ext cx="5389167" cy="21748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~/code/03_01_Introducing_Pandas_Objects.ipynb</a:t>
            </a:r>
            <a:endParaRPr lang="en-US" sz="1400"/>
          </a:p>
        </p:txBody>
      </p:sp>
      <p:sp>
        <p:nvSpPr>
          <p:cNvPr id="12" name="직사각형 27">
            <a:extLst>
              <a:ext uri="{FF2B5EF4-FFF2-40B4-BE49-F238E27FC236}">
                <a16:creationId xmlns:a16="http://schemas.microsoft.com/office/drawing/2014/main" id="{6CDBFCF8-E8B2-3E47-B9CB-8DF0C617618A}"/>
              </a:ext>
            </a:extLst>
          </p:cNvPr>
          <p:cNvSpPr/>
          <p:nvPr/>
        </p:nvSpPr>
        <p:spPr>
          <a:xfrm>
            <a:off x="190280" y="438664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Series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인덱싱된 데이터의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배열이다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LIst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Array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자료구조를 통해 만들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B2C35-9573-BE48-B61E-B4569E3A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741" y="4871877"/>
            <a:ext cx="4515027" cy="1896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FDC26-A599-D449-97B8-AE46A2CA5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38" y="4871284"/>
            <a:ext cx="3175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5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Series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달리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명시적으로 임의 정의한 인덱스를 사용할수 있는 장점이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인덱스를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0,1,2,3,...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등과 같이 임의로 부여되는 것이 아니라 지정이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지정된 인덱스를 통해서 값에 대한 접근도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딕셔너리를 통한 생성도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딕셔너리는 모든 멤버 변수들의 타입에 관계없이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쌍으로 지정할 수 있으나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쌍에 있어서 타입이 지정되며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 때 성능 향상이 이뤄진다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~/code/03_01_Introducing_Pandas_Objects.ipynb</a:t>
            </a:r>
            <a:endParaRPr lang="en-US" sz="1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4D5380-74BD-634B-A93A-28173AE0807E}"/>
              </a:ext>
            </a:extLst>
          </p:cNvPr>
          <p:cNvGrpSpPr/>
          <p:nvPr/>
        </p:nvGrpSpPr>
        <p:grpSpPr>
          <a:xfrm>
            <a:off x="2285201" y="2363194"/>
            <a:ext cx="4573597" cy="4232284"/>
            <a:chOff x="155522" y="1647857"/>
            <a:chExt cx="4506601" cy="41702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9B9539-93EA-204E-AAC9-23FCEA2FFF7D}"/>
                </a:ext>
              </a:extLst>
            </p:cNvPr>
            <p:cNvGrpSpPr/>
            <p:nvPr/>
          </p:nvGrpSpPr>
          <p:grpSpPr>
            <a:xfrm>
              <a:off x="155522" y="1647857"/>
              <a:ext cx="4506601" cy="4170286"/>
              <a:chOff x="147408" y="1819464"/>
              <a:chExt cx="4449893" cy="411780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82D9810-7910-8743-9703-B019090D41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1004"/>
              <a:stretch/>
            </p:blipFill>
            <p:spPr>
              <a:xfrm>
                <a:off x="161600" y="3843684"/>
                <a:ext cx="4435701" cy="209358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272D51A-8F4A-8F44-B9BC-561BC26F6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955"/>
              <a:stretch/>
            </p:blipFill>
            <p:spPr>
              <a:xfrm>
                <a:off x="147408" y="1819464"/>
                <a:ext cx="4303268" cy="2020518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AD5C5B-CE34-8F45-B833-631911633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1249" y="2497822"/>
              <a:ext cx="1905000" cy="1054100"/>
            </a:xfrm>
            <a:prstGeom prst="rect">
              <a:avLst/>
            </a:prstGeom>
          </p:spPr>
        </p:pic>
        <p:sp>
          <p:nvSpPr>
            <p:cNvPr id="19" name="직사각형 22">
              <a:extLst>
                <a:ext uri="{FF2B5EF4-FFF2-40B4-BE49-F238E27FC236}">
                  <a16:creationId xmlns:a16="http://schemas.microsoft.com/office/drawing/2014/main" id="{E6AA6BB1-20A9-9445-9C13-BD1E2713B5A1}"/>
                </a:ext>
              </a:extLst>
            </p:cNvPr>
            <p:cNvSpPr/>
            <p:nvPr/>
          </p:nvSpPr>
          <p:spPr>
            <a:xfrm>
              <a:off x="654278" y="2747940"/>
              <a:ext cx="1455214" cy="2120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16">
              <a:extLst>
                <a:ext uri="{FF2B5EF4-FFF2-40B4-BE49-F238E27FC236}">
                  <a16:creationId xmlns:a16="http://schemas.microsoft.com/office/drawing/2014/main" id="{B1E16161-097D-CF4B-97C3-6DD9AB06B653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109492" y="2853943"/>
              <a:ext cx="1231357" cy="2131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77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Series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달리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명시적으로 임의 정의한 인덱스를 사용할수 있는 장점이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인덱스를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0,1,2,3,...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등과 같이 임의로 부여되는 것이 아니라 지정이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지정된 인덱스를 통해서 값에 대한 접근도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딕셔너리를 통한 생성도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딕셔너리는 모든 멤버 변수들의 타입에 관계없이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쌍으로 지정할 수 있으나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쌍에 있어서 타입이 지정되며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 때 성능 향상이 이뤄진다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~/code/03_01_Introducing_Pandas_Objects.ipynb</a:t>
            </a:r>
            <a:endParaRPr lang="en-US" sz="1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138F7C-C0E3-EB42-966F-4753994BB700}"/>
              </a:ext>
            </a:extLst>
          </p:cNvPr>
          <p:cNvGrpSpPr/>
          <p:nvPr/>
        </p:nvGrpSpPr>
        <p:grpSpPr>
          <a:xfrm>
            <a:off x="58724" y="2799392"/>
            <a:ext cx="8755316" cy="2905553"/>
            <a:chOff x="374300" y="2570792"/>
            <a:chExt cx="7315692" cy="242779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AECD586-2B46-BF4B-B518-D2230D83F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300" y="2632742"/>
              <a:ext cx="3550710" cy="230389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D678D0-3196-7B4F-9504-61B8869C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5010" y="2570792"/>
              <a:ext cx="3764982" cy="242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80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구조체인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유연한 행 인덱스와 열 인덱스를 가진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배열이다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인덱스를 가지는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차원 배열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DataFrame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정렬된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객체의 연속으로 볼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여기에서 정렬되었다 함은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같은 인덱스를 공유한다는 말이다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~/code/03_01_Introducing_Pandas_Objects.ipynb</a:t>
            </a:r>
            <a:endParaRPr lang="en-US" sz="14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CBBF8D-7ABC-F841-8A0A-BBB84A5847BF}"/>
              </a:ext>
            </a:extLst>
          </p:cNvPr>
          <p:cNvGrpSpPr/>
          <p:nvPr/>
        </p:nvGrpSpPr>
        <p:grpSpPr>
          <a:xfrm>
            <a:off x="1585237" y="1894078"/>
            <a:ext cx="5800106" cy="4642501"/>
            <a:chOff x="1223692" y="1997519"/>
            <a:chExt cx="6533243" cy="52293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6392C9-E590-DE49-8BED-1E3782246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3692" y="1997519"/>
              <a:ext cx="6523195" cy="231072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F3609D-FBBC-7942-BAC0-7E14677CF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3740" y="4278556"/>
              <a:ext cx="6523195" cy="2948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31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엑셀파일을 쉽게 사용가능하며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사용하던 다양한 종류의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Join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US States 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예제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파일을 다운로드 한 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업로드 하거나 직접 명령어를 통해 다운받을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~/code/03.07-Merge-and-Join.ipynb</a:t>
            </a:r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38D3C-BA8D-1141-B7DE-67F70F1C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952"/>
            <a:ext cx="9144000" cy="491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엑셀파일을 쉽게 사용가능하며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사용하던 다양한 종류의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Join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US States 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예제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파일을 다운로드 한 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업로드 하거나 직접 명령어를 통해 다운받을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~/code/03.07-Merge-and-Join.ipynb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2DE77-AD70-CB4C-80FA-DB4BD1C8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40" y="1894078"/>
            <a:ext cx="7404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8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엑셀파일을 쉽게 사용가능하며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사용하던 다양한 종류의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Join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9A3AD-AD3E-7840-A468-58BBC6A0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26" y="1378817"/>
            <a:ext cx="6544547" cy="51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활용법은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Cheatsheet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통해서 확인해볼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AC9CB-2274-5D44-ABE9-29C3705D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47" y="1367183"/>
            <a:ext cx="7107805" cy="55076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6AE72F-5D98-DC4E-80ED-FBAAC486AA6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/Pandas_Cheat_Sheet.pdf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8344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B4D5D9-3AC4-6646-A9BC-2606E177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39" y="1287704"/>
            <a:ext cx="6970022" cy="539005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활용법은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Cheatsheet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통해서 확인해볼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6AE72F-5D98-DC4E-80ED-FBAAC486AA6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/Pandas_Cheat_Sheet.pdf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0513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Intro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67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활용법은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Cheatsheet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통해서 확인해볼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6AE72F-5D98-DC4E-80ED-FBAAC486AA6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 Pandas_PythonForDataScience.pdf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6F2A8-5740-FF42-B3AA-D7379A3B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26" y="1466728"/>
            <a:ext cx="7365442" cy="521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Clustering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39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Clustering: Searching for Islands of Simplicity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 탐지 알고리즘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(Clustering Algorithms)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레코드들의 집단들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(groups of records)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찾아주는 것</a:t>
            </a:r>
          </a:p>
        </p:txBody>
      </p:sp>
      <p:sp>
        <p:nvSpPr>
          <p:cNvPr id="11" name="직사각형 7">
            <a:extLst>
              <a:ext uri="{FF2B5EF4-FFF2-40B4-BE49-F238E27FC236}">
                <a16:creationId xmlns:a16="http://schemas.microsoft.com/office/drawing/2014/main" id="{054B7E75-94B6-D14F-A92A-E4AC1EBDF37C}"/>
              </a:ext>
            </a:extLst>
          </p:cNvPr>
          <p:cNvSpPr/>
          <p:nvPr/>
        </p:nvSpPr>
        <p:spPr>
          <a:xfrm>
            <a:off x="430334" y="1476290"/>
            <a:ext cx="8221981" cy="4583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자동 군집 탐지는 비지도 데이터 마이닝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undirect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data mining)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기법의 일환으로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데이터로 부터 어떠한 목표 변수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(target variable)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없이 패턴을 찾아냄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Hard Clustering 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각 레코드를 하나의 클러스터에 할당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(assign each record to a single cluster)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K-mean clustering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Sorft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Clustering 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각 레코드를 여러개의 클러스터에 연관시킴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비록 군집 탐지 알고리즘이 비지도 기법이지만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비즈니스의 목적에 따라 지도 활동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(directed activity)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이 추가되는 경우가 있음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마케팅 분야에서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CRM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일환으로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Clustering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을 고객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Segmentation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에 활용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5">
            <a:extLst>
              <a:ext uri="{FF2B5EF4-FFF2-40B4-BE49-F238E27FC236}">
                <a16:creationId xmlns:a16="http://schemas.microsoft.com/office/drawing/2014/main" id="{C6E11648-5B62-644D-B016-FDD80B21707F}"/>
              </a:ext>
            </a:extLst>
          </p:cNvPr>
          <p:cNvSpPr/>
          <p:nvPr/>
        </p:nvSpPr>
        <p:spPr>
          <a:xfrm>
            <a:off x="282290" y="6096015"/>
            <a:ext cx="8221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CEG(2015), Anna University, Text clustering</a:t>
            </a:r>
          </a:p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  <p:pic>
        <p:nvPicPr>
          <p:cNvPr id="14" name="그림 2">
            <a:extLst>
              <a:ext uri="{FF2B5EF4-FFF2-40B4-BE49-F238E27FC236}">
                <a16:creationId xmlns:a16="http://schemas.microsoft.com/office/drawing/2014/main" id="{E8AB867A-AA63-8A40-9D85-1F581FE6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123" y="2643205"/>
            <a:ext cx="4075706" cy="1002922"/>
          </a:xfrm>
          <a:prstGeom prst="rect">
            <a:avLst/>
          </a:prstGeom>
        </p:spPr>
      </p:pic>
      <p:pic>
        <p:nvPicPr>
          <p:cNvPr id="15" name="그림 4">
            <a:extLst>
              <a:ext uri="{FF2B5EF4-FFF2-40B4-BE49-F238E27FC236}">
                <a16:creationId xmlns:a16="http://schemas.microsoft.com/office/drawing/2014/main" id="{138873F6-F0B4-D14D-9217-C6BE92774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323" y="4113235"/>
            <a:ext cx="3904996" cy="9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1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Customer Segmentation and Clustering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302C0E86-538B-F64E-8E6D-CE4DCEF34310}"/>
              </a:ext>
            </a:extLst>
          </p:cNvPr>
          <p:cNvSpPr txBox="1">
            <a:spLocks/>
          </p:cNvSpPr>
          <p:nvPr/>
        </p:nvSpPr>
        <p:spPr>
          <a:xfrm>
            <a:off x="323851" y="328297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Similarity Clusters</a:t>
            </a:r>
            <a:endParaRPr 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3F5B90-B0A5-894F-B501-1629438DEEAD}"/>
              </a:ext>
            </a:extLst>
          </p:cNvPr>
          <p:cNvSpPr/>
          <p:nvPr/>
        </p:nvSpPr>
        <p:spPr>
          <a:xfrm>
            <a:off x="455709" y="4462957"/>
            <a:ext cx="8221981" cy="1215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신용카드 발급 회사의 주요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Profitable Customer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분류 </a:t>
            </a:r>
          </a:p>
          <a:p>
            <a:pPr marL="285750" indent="-285750" algn="just">
              <a:lnSpc>
                <a:spcPct val="114000"/>
              </a:lnSpc>
              <a:buFontTx/>
              <a:buChar char="-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High-balance revolvers(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리볼빙 고객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Tx/>
              <a:buChar char="-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High-volume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transactors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Tx/>
              <a:buChar char="-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Convenience users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때때로 많은 금액을 사용하는 고객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4">
            <a:extLst>
              <a:ext uri="{FF2B5EF4-FFF2-40B4-BE49-F238E27FC236}">
                <a16:creationId xmlns:a16="http://schemas.microsoft.com/office/drawing/2014/main" id="{3EDE6FB8-0973-A047-96FE-5C3FEF1BC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0" y="1811123"/>
            <a:ext cx="1854200" cy="1320800"/>
          </a:xfrm>
          <a:prstGeom prst="rect">
            <a:avLst/>
          </a:prstGeom>
        </p:spPr>
      </p:pic>
      <p:pic>
        <p:nvPicPr>
          <p:cNvPr id="18" name="그림 16">
            <a:extLst>
              <a:ext uri="{FF2B5EF4-FFF2-40B4-BE49-F238E27FC236}">
                <a16:creationId xmlns:a16="http://schemas.microsoft.com/office/drawing/2014/main" id="{BF42D323-610F-1B45-8F01-C9BA5F327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185" y="1836523"/>
            <a:ext cx="1790700" cy="1295400"/>
          </a:xfrm>
          <a:prstGeom prst="rect">
            <a:avLst/>
          </a:prstGeom>
        </p:spPr>
      </p:pic>
      <p:sp>
        <p:nvSpPr>
          <p:cNvPr id="19" name="직사각형 27">
            <a:extLst>
              <a:ext uri="{FF2B5EF4-FFF2-40B4-BE49-F238E27FC236}">
                <a16:creationId xmlns:a16="http://schemas.microsoft.com/office/drawing/2014/main" id="{FAAA1EA1-23D6-1240-9281-1E0B1FA2583A}"/>
              </a:ext>
            </a:extLst>
          </p:cNvPr>
          <p:cNvSpPr/>
          <p:nvPr/>
        </p:nvSpPr>
        <p:spPr>
          <a:xfrm>
            <a:off x="282289" y="1302358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Claritas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라는 회사에서 미국인구를 도심지역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(Cosmopolitan)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교외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(Urban)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지역으로 구분하면서 시작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857962EF-5B20-C741-8E9E-5F40F9FDAB64}"/>
              </a:ext>
            </a:extLst>
          </p:cNvPr>
          <p:cNvSpPr txBox="1">
            <a:spLocks/>
          </p:cNvSpPr>
          <p:nvPr/>
        </p:nvSpPr>
        <p:spPr>
          <a:xfrm>
            <a:off x="282290" y="887785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Clustering Americans by Demographics and Behavior</a:t>
            </a:r>
          </a:p>
        </p:txBody>
      </p:sp>
      <p:sp>
        <p:nvSpPr>
          <p:cNvPr id="22" name="직사각형 27">
            <a:extLst>
              <a:ext uri="{FF2B5EF4-FFF2-40B4-BE49-F238E27FC236}">
                <a16:creationId xmlns:a16="http://schemas.microsoft.com/office/drawing/2014/main" id="{2D864D66-ED8E-A146-9A64-4EC28FF4C2AA}"/>
              </a:ext>
            </a:extLst>
          </p:cNvPr>
          <p:cNvSpPr/>
          <p:nvPr/>
        </p:nvSpPr>
        <p:spPr>
          <a:xfrm>
            <a:off x="282290" y="3669857"/>
            <a:ext cx="8406001" cy="65470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동일성 모델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(Similarity Model)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기준으로 이상적인 고객간의 거리를 통해 점수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(Scoring)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산정하는 방식 </a:t>
            </a:r>
          </a:p>
        </p:txBody>
      </p:sp>
      <p:sp>
        <p:nvSpPr>
          <p:cNvPr id="23" name="직사각형 15">
            <a:extLst>
              <a:ext uri="{FF2B5EF4-FFF2-40B4-BE49-F238E27FC236}">
                <a16:creationId xmlns:a16="http://schemas.microsoft.com/office/drawing/2014/main" id="{1035B9B7-BF5C-314D-BECA-A68A58E5AD13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3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Tracking Campaigns by Cluster-Based Segments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27">
            <a:extLst>
              <a:ext uri="{FF2B5EF4-FFF2-40B4-BE49-F238E27FC236}">
                <a16:creationId xmlns:a16="http://schemas.microsoft.com/office/drawing/2014/main" id="{A6014183-D7B6-8741-8E49-9C0BB6D4AD45}"/>
              </a:ext>
            </a:extLst>
          </p:cNvPr>
          <p:cNvSpPr/>
          <p:nvPr/>
        </p:nvSpPr>
        <p:spPr>
          <a:xfrm>
            <a:off x="282290" y="897436"/>
            <a:ext cx="8406001" cy="4697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고객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캠페인을 진행할 경우 클러스터 기반 고객 분류를 통해 성과를 추적하거나 개선할 수 있음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3" name="직사각형 7">
            <a:extLst>
              <a:ext uri="{FF2B5EF4-FFF2-40B4-BE49-F238E27FC236}">
                <a16:creationId xmlns:a16="http://schemas.microsoft.com/office/drawing/2014/main" id="{B3227F42-FA06-144B-BFF6-D6E091AD4FCE}"/>
              </a:ext>
            </a:extLst>
          </p:cNvPr>
          <p:cNvSpPr/>
          <p:nvPr/>
        </p:nvSpPr>
        <p:spPr>
          <a:xfrm>
            <a:off x="461009" y="1512896"/>
            <a:ext cx="8221981" cy="4303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일반적으로 타겟 변수가 확실하면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Decision Tree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같은 기법들이 더 나은 결과를 도출할 수 있음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Warning : It is not usually a good idea for business people to select a data mining technique. Business people should concentrate on properly defining the business problem and let a data mining expert decide how best to attack it.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실패한 마케팅 캠페인 중에서도 고객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segment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에 따라 효과를 실제로 본 집단도 있을 수 있고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추후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segment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별 캠페인 진행을 실시하여 순차적으로 효과를 향상 시킬 수 있을 것임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Tip : Lurking inside failed marketing campaigns may be customer segments where the campaign actually worked. Finding these segments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canpowerfully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improve subsequent campaigns.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Tenure in the current subscription period / Number of previous subscriptions, prior to the current one / Total tenure over all subscriptions/ Original acquisition channel,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etc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077683BE-270A-3C4F-9E0E-7BA26B698803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69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Customer Segmentation and Clustering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302C0E86-538B-F64E-8E6D-CE4DCEF34310}"/>
              </a:ext>
            </a:extLst>
          </p:cNvPr>
          <p:cNvSpPr txBox="1">
            <a:spLocks/>
          </p:cNvSpPr>
          <p:nvPr/>
        </p:nvSpPr>
        <p:spPr>
          <a:xfrm>
            <a:off x="323851" y="328297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Fitting the Troops</a:t>
            </a: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FAAA1EA1-23D6-1240-9281-1E0B1FA2583A}"/>
              </a:ext>
            </a:extLst>
          </p:cNvPr>
          <p:cNvSpPr/>
          <p:nvPr/>
        </p:nvSpPr>
        <p:spPr>
          <a:xfrm>
            <a:off x="282289" y="1302358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클러스터링을 통해 그 동안 간과했던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Market Segment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발견한 사례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857962EF-5B20-C741-8E9E-5F40F9FDAB64}"/>
              </a:ext>
            </a:extLst>
          </p:cNvPr>
          <p:cNvSpPr txBox="1">
            <a:spLocks/>
          </p:cNvSpPr>
          <p:nvPr/>
        </p:nvSpPr>
        <p:spPr>
          <a:xfrm>
            <a:off x="282290" y="887785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Clustering Reveals an Overlooked Market Segment</a:t>
            </a:r>
          </a:p>
        </p:txBody>
      </p:sp>
      <p:sp>
        <p:nvSpPr>
          <p:cNvPr id="22" name="직사각형 27">
            <a:extLst>
              <a:ext uri="{FF2B5EF4-FFF2-40B4-BE49-F238E27FC236}">
                <a16:creationId xmlns:a16="http://schemas.microsoft.com/office/drawing/2014/main" id="{2D864D66-ED8E-A146-9A64-4EC28FF4C2AA}"/>
              </a:ext>
            </a:extLst>
          </p:cNvPr>
          <p:cNvSpPr/>
          <p:nvPr/>
        </p:nvSpPr>
        <p:spPr>
          <a:xfrm>
            <a:off x="282290" y="3669857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클러스터링을 통해 군복 사이즈군을 다양화 시키려 했던 사례</a:t>
            </a: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C8C4E7B8-48BD-124A-A54E-66426C2C3C96}"/>
              </a:ext>
            </a:extLst>
          </p:cNvPr>
          <p:cNvSpPr/>
          <p:nvPr/>
        </p:nvSpPr>
        <p:spPr>
          <a:xfrm>
            <a:off x="471895" y="1811123"/>
            <a:ext cx="8221981" cy="1215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Bank of America’s National Consumer Assets Group in San Francisco (1990s)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프로젝트 전에는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home equity loan marketing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타겟을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개로만 구분함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Parents of college-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ange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children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people with high but variable incomes.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데이터 마이닝 결과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들을 발견함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15">
            <a:extLst>
              <a:ext uri="{FF2B5EF4-FFF2-40B4-BE49-F238E27FC236}">
                <a16:creationId xmlns:a16="http://schemas.microsoft.com/office/drawing/2014/main" id="{A97D6F1D-9120-1E46-A4AE-B78F89F0D390}"/>
              </a:ext>
            </a:extLst>
          </p:cNvPr>
          <p:cNvSpPr/>
          <p:nvPr/>
        </p:nvSpPr>
        <p:spPr>
          <a:xfrm>
            <a:off x="471895" y="4180376"/>
            <a:ext cx="8221981" cy="1215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U.S. Army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redesing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the sizing of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unifiorms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for female soldiers.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3000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명의 여성의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100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measurements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를 활용하여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K-mean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알고리즘을 활용함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결과적으로 군복의 사이즈를 재편성하지는 않았으나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기존의 전통적인 방법에 비해 정교한 추정이 가능함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7C45F7DA-4F49-F040-99D9-CFD11C02AAF3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65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The K-Means Clustering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11" name="직사각형 7">
            <a:extLst>
              <a:ext uri="{FF2B5EF4-FFF2-40B4-BE49-F238E27FC236}">
                <a16:creationId xmlns:a16="http://schemas.microsoft.com/office/drawing/2014/main" id="{171ED48E-F889-BD47-B9F2-4BD6B96BBCE9}"/>
              </a:ext>
            </a:extLst>
          </p:cNvPr>
          <p:cNvSpPr/>
          <p:nvPr/>
        </p:nvSpPr>
        <p:spPr>
          <a:xfrm>
            <a:off x="466310" y="1412739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이해를 돕기위해 두 원소로 이루어진 벡터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(x1, x2)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로 표현 되었으나 실제로는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n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원소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1)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임의로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데이터 포인트들을 시드로 선택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임의의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레코드 선택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2)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각 레코드들을 가장 가까운 시드에 배정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군집 사이의 경계를 찾음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C436EA22-75F8-104D-ABB3-67C9BFDA22D7}"/>
              </a:ext>
            </a:extLst>
          </p:cNvPr>
          <p:cNvSpPr/>
          <p:nvPr/>
        </p:nvSpPr>
        <p:spPr>
          <a:xfrm>
            <a:off x="397486" y="5617399"/>
            <a:ext cx="4075839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1200" dirty="0"/>
              <a:t>Figure 13.1 Three data points have been chosen as cluster seeds.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7171BD-6007-7944-868A-5B2BECBB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02" y="2462468"/>
            <a:ext cx="4133289" cy="315493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69F0C-DF11-FD4B-A070-1B60B86D64CF}"/>
              </a:ext>
            </a:extLst>
          </p:cNvPr>
          <p:cNvSpPr/>
          <p:nvPr/>
        </p:nvSpPr>
        <p:spPr>
          <a:xfrm>
            <a:off x="4612452" y="5617399"/>
            <a:ext cx="4075839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1200" dirty="0"/>
              <a:t>Figure 13.2 The initial clusters are formed by assigning each data point to the closest seed.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597E9C-6BE0-114D-8D75-70F8C1F13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90" y="2462468"/>
            <a:ext cx="4173012" cy="3154931"/>
          </a:xfrm>
          <a:prstGeom prst="rect">
            <a:avLst/>
          </a:prstGeom>
        </p:spPr>
      </p:pic>
      <p:sp>
        <p:nvSpPr>
          <p:cNvPr id="17" name="직사각형 15">
            <a:extLst>
              <a:ext uri="{FF2B5EF4-FFF2-40B4-BE49-F238E27FC236}">
                <a16:creationId xmlns:a16="http://schemas.microsoft.com/office/drawing/2014/main" id="{21AFECC9-A88B-F345-B118-3925D415AD60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41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The K-Means Clustering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18" name="직사각형 12">
            <a:extLst>
              <a:ext uri="{FF2B5EF4-FFF2-40B4-BE49-F238E27FC236}">
                <a16:creationId xmlns:a16="http://schemas.microsoft.com/office/drawing/2014/main" id="{0E9653C2-B50A-7040-A3A2-D5863EE1CED0}"/>
              </a:ext>
            </a:extLst>
          </p:cNvPr>
          <p:cNvSpPr/>
          <p:nvPr/>
        </p:nvSpPr>
        <p:spPr>
          <a:xfrm>
            <a:off x="4572000" y="5413778"/>
            <a:ext cx="4075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13.4 The k-means algorithm terminates when no records are reassigned following the latest relocation of</a:t>
            </a:r>
          </a:p>
          <a:p>
            <a:r>
              <a:rPr lang="en-US" altLang="ko-KR" sz="1200" dirty="0"/>
              <a:t>the centroids.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1">
            <a:extLst>
              <a:ext uri="{FF2B5EF4-FFF2-40B4-BE49-F238E27FC236}">
                <a16:creationId xmlns:a16="http://schemas.microsoft.com/office/drawing/2014/main" id="{904AF90A-FC1C-9349-98D2-BE1AF73C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5" y="2258847"/>
            <a:ext cx="4165407" cy="3154931"/>
          </a:xfrm>
          <a:prstGeom prst="rect">
            <a:avLst/>
          </a:prstGeom>
        </p:spPr>
      </p:pic>
      <p:sp>
        <p:nvSpPr>
          <p:cNvPr id="21" name="직사각형 13">
            <a:extLst>
              <a:ext uri="{FF2B5EF4-FFF2-40B4-BE49-F238E27FC236}">
                <a16:creationId xmlns:a16="http://schemas.microsoft.com/office/drawing/2014/main" id="{A4FB6D72-41AD-D643-9D80-B39F8EABD24E}"/>
              </a:ext>
            </a:extLst>
          </p:cNvPr>
          <p:cNvSpPr/>
          <p:nvPr/>
        </p:nvSpPr>
        <p:spPr>
          <a:xfrm>
            <a:off x="361808" y="5413778"/>
            <a:ext cx="4075839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1200" dirty="0"/>
              <a:t>Figure 13.3 In the update step, the cluster centroid is calculated as the average value of the cluster members.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72EB93D8-D922-5543-A94B-06C693C1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58847"/>
            <a:ext cx="4151225" cy="3154931"/>
          </a:xfrm>
          <a:prstGeom prst="rect">
            <a:avLst/>
          </a:prstGeom>
        </p:spPr>
      </p:pic>
      <p:sp>
        <p:nvSpPr>
          <p:cNvPr id="23" name="직사각형 14">
            <a:extLst>
              <a:ext uri="{FF2B5EF4-FFF2-40B4-BE49-F238E27FC236}">
                <a16:creationId xmlns:a16="http://schemas.microsoft.com/office/drawing/2014/main" id="{FD53525E-C8EC-DC47-AABF-29DF5E63DE56}"/>
              </a:ext>
            </a:extLst>
          </p:cNvPr>
          <p:cNvSpPr/>
          <p:nvPr/>
        </p:nvSpPr>
        <p:spPr>
          <a:xfrm>
            <a:off x="344369" y="1495654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3)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군집들의 중심점을 찾음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초기 시드들에 비해 중심점이 군집들을 더 잘설명함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중심점을 찾는 방법은 단순이 군집의 모든 레코드에 대해 각 차원의 평균값을 취하는 것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98A2870A-474D-AE4B-B580-5CCB6A70E4B5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5200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Pros and Con of K-Mean Clustering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Pros :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 복잡도 측면에서 다른 군집화 알고리즘에 비해 시간복잡도 측면에서 빠른 속도를 보인다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1AAAEF-E42F-0041-AF1C-0F3A401A7815}"/>
              </a:ext>
            </a:extLst>
          </p:cNvPr>
          <p:cNvSpPr/>
          <p:nvPr/>
        </p:nvSpPr>
        <p:spPr>
          <a:xfrm>
            <a:off x="454659" y="1428227"/>
            <a:ext cx="8221981" cy="37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일반적인 군집화 알고리즘은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O(n</a:t>
            </a:r>
            <a:r>
              <a:rPr lang="en-US" altLang="ko-KR" sz="1600" b="1" spc="-50" baseline="30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혹은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O(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nlogn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임에 비해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K-mean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경우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O(n)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50560215-9B53-2144-8CDC-9C67D00755A4}"/>
              </a:ext>
            </a:extLst>
          </p:cNvPr>
          <p:cNvSpPr/>
          <p:nvPr/>
        </p:nvSpPr>
        <p:spPr>
          <a:xfrm>
            <a:off x="282290" y="1905385"/>
            <a:ext cx="8406001" cy="65062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Cons :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초기 군집 숫자를 정해주어야 한다는 점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분포의 특성에 따라 군집하기 어려운 데이터도 있음</a:t>
            </a:r>
          </a:p>
        </p:txBody>
      </p:sp>
      <p:pic>
        <p:nvPicPr>
          <p:cNvPr id="25" name="그림 3">
            <a:extLst>
              <a:ext uri="{FF2B5EF4-FFF2-40B4-BE49-F238E27FC236}">
                <a16:creationId xmlns:a16="http://schemas.microsoft.com/office/drawing/2014/main" id="{8D60FC50-FD86-8040-8E43-1E5FAC4C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86" y="2657103"/>
            <a:ext cx="4410631" cy="1737281"/>
          </a:xfrm>
          <a:prstGeom prst="rect">
            <a:avLst/>
          </a:prstGeom>
        </p:spPr>
      </p:pic>
      <p:pic>
        <p:nvPicPr>
          <p:cNvPr id="26" name="그림 4">
            <a:extLst>
              <a:ext uri="{FF2B5EF4-FFF2-40B4-BE49-F238E27FC236}">
                <a16:creationId xmlns:a16="http://schemas.microsoft.com/office/drawing/2014/main" id="{B8E4F591-8859-4242-949C-1676A7A38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886" y="4454004"/>
            <a:ext cx="4275583" cy="1698315"/>
          </a:xfrm>
          <a:prstGeom prst="rect">
            <a:avLst/>
          </a:prstGeom>
        </p:spPr>
      </p:pic>
      <p:sp>
        <p:nvSpPr>
          <p:cNvPr id="27" name="직사각형 16">
            <a:extLst>
              <a:ext uri="{FF2B5EF4-FFF2-40B4-BE49-F238E27FC236}">
                <a16:creationId xmlns:a16="http://schemas.microsoft.com/office/drawing/2014/main" id="{0C23CBC6-B0C0-2748-8513-D7376EF873B0}"/>
              </a:ext>
            </a:extLst>
          </p:cNvPr>
          <p:cNvSpPr/>
          <p:nvPr/>
        </p:nvSpPr>
        <p:spPr>
          <a:xfrm>
            <a:off x="454659" y="2691862"/>
            <a:ext cx="3569753" cy="318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Non Globular Shape (Tan, 2004)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데이터 분포의 특성으로 인한 한계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Overcoming K-means limitations (Tan, 2004)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초기 군집 숫자를 정해주어야 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      하는데서 오는 한계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5">
            <a:extLst>
              <a:ext uri="{FF2B5EF4-FFF2-40B4-BE49-F238E27FC236}">
                <a16:creationId xmlns:a16="http://schemas.microsoft.com/office/drawing/2014/main" id="{AD54C76B-6D4A-9345-AAA4-B04BD34FAA6B}"/>
              </a:ext>
            </a:extLst>
          </p:cNvPr>
          <p:cNvSpPr/>
          <p:nvPr/>
        </p:nvSpPr>
        <p:spPr>
          <a:xfrm>
            <a:off x="461009" y="6429956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Tan,Steinbach</a:t>
            </a:r>
            <a:r>
              <a:rPr lang="en-US" altLang="ko-KR" sz="1200" dirty="0"/>
              <a:t>, Kumar (2004) Introduction to Data Mining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6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Unsupervised Learning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41F6E913-58CA-1F45-BA12-46E54EB2BAEE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Python Code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9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취업 절벽은 시대의 비극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6AB13-3589-C04F-A869-59DABFCE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3" y="1185707"/>
            <a:ext cx="8581692" cy="4808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949530-56F3-1341-BD6B-900CDB63594C}"/>
              </a:ext>
            </a:extLst>
          </p:cNvPr>
          <p:cNvSpPr/>
          <p:nvPr/>
        </p:nvSpPr>
        <p:spPr>
          <a:xfrm>
            <a:off x="610437" y="6060109"/>
            <a:ext cx="792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https://www.facebook.com/debateshowdown/videos/1659334670822814/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884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 Example using Python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클러스터링을 위한 데이터 생성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6FF18-6359-3840-BF89-0E5D20ECB5B9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B7406-DF41-1644-B997-AA494921A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"/>
          <a:stretch/>
        </p:blipFill>
        <p:spPr>
          <a:xfrm>
            <a:off x="1909186" y="1434041"/>
            <a:ext cx="5235191" cy="54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35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 Example using Python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sklearn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Kmean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불러온뒤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클러스터 숫자를 지정해주고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모델 생성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예측하는 간단한 코드 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6FF18-6359-3840-BF89-0E5D20ECB5B9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53D9-4E4D-9B4A-8A37-E7753D0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45" y="1421171"/>
            <a:ext cx="6150610" cy="5146628"/>
          </a:xfrm>
          <a:prstGeom prst="rect">
            <a:avLst/>
          </a:prstGeom>
        </p:spPr>
      </p:pic>
      <p:sp>
        <p:nvSpPr>
          <p:cNvPr id="10" name="Double Brace 9">
            <a:extLst>
              <a:ext uri="{FF2B5EF4-FFF2-40B4-BE49-F238E27FC236}">
                <a16:creationId xmlns:a16="http://schemas.microsoft.com/office/drawing/2014/main" id="{DED2C25D-F48B-D849-A47E-294ACC08AC41}"/>
              </a:ext>
            </a:extLst>
          </p:cNvPr>
          <p:cNvSpPr/>
          <p:nvPr/>
        </p:nvSpPr>
        <p:spPr>
          <a:xfrm>
            <a:off x="1936575" y="1618927"/>
            <a:ext cx="2909745" cy="472703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심화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(E-M)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66005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k-Means Algorithm: Expectation–Maximization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기댓값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최대화 방법으로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점을 가장 가까운 군집 중심에 할당하고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군집 중심을 평균값에 설정하는 과정을 반복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4">
            <a:extLst>
              <a:ext uri="{FF2B5EF4-FFF2-40B4-BE49-F238E27FC236}">
                <a16:creationId xmlns:a16="http://schemas.microsoft.com/office/drawing/2014/main" id="{F10238B2-1161-494D-8084-587199A763F7}"/>
              </a:ext>
            </a:extLst>
          </p:cNvPr>
          <p:cNvSpPr/>
          <p:nvPr/>
        </p:nvSpPr>
        <p:spPr>
          <a:xfrm>
            <a:off x="344369" y="1495654"/>
            <a:ext cx="8221981" cy="35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임의로 지정되는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Seed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값에 비해 군집의 성격을 보다 명확히 설명하는 경향이 있음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825E7B-0219-D14E-BC31-2FEF2C3B4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82" y="1847802"/>
            <a:ext cx="6270939" cy="48034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A5D19E-C375-474F-B4FC-BB1A9FBB56E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645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심화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(E-M)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66005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k-Means Algorithm: Expectation–Maximization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기댓값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최대화 방법으로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점을 가장 가까운 군집 중심에 할당하고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군집 중심을 평균값에 설정하는 과정을 반복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4">
            <a:extLst>
              <a:ext uri="{FF2B5EF4-FFF2-40B4-BE49-F238E27FC236}">
                <a16:creationId xmlns:a16="http://schemas.microsoft.com/office/drawing/2014/main" id="{F10238B2-1161-494D-8084-587199A763F7}"/>
              </a:ext>
            </a:extLst>
          </p:cNvPr>
          <p:cNvSpPr/>
          <p:nvPr/>
        </p:nvSpPr>
        <p:spPr>
          <a:xfrm>
            <a:off x="344369" y="1495654"/>
            <a:ext cx="8221981" cy="35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임의로 지정되는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Seed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값에 비해 군집의 성격을 보다 명확히 설명하는 경향이 있음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A29698-5492-CD46-87B3-D9AA2210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981339"/>
            <a:ext cx="7137400" cy="424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2B3584-1ACF-0F4D-A8AC-91019E4B5EA9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999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심화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(E-M)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66005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k-Means Algorithm: Expectation–Maximization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기댓값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최대화 방법으로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점을 가장 가까운 군집 중심에 할당하고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군집 중심을 평균값에 설정하는 과정을 반복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4">
            <a:extLst>
              <a:ext uri="{FF2B5EF4-FFF2-40B4-BE49-F238E27FC236}">
                <a16:creationId xmlns:a16="http://schemas.microsoft.com/office/drawing/2014/main" id="{F10238B2-1161-494D-8084-587199A763F7}"/>
              </a:ext>
            </a:extLst>
          </p:cNvPr>
          <p:cNvSpPr/>
          <p:nvPr/>
        </p:nvSpPr>
        <p:spPr>
          <a:xfrm>
            <a:off x="344369" y="1495654"/>
            <a:ext cx="8221981" cy="35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임의로 지정되는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Seed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값에 비해 군집의 성격을 보다 명확히 설명하는 경향이 있음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F0927-453B-9742-A1A1-80E4622FA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847802"/>
            <a:ext cx="6591300" cy="187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BC1BB-8824-884F-8EAF-BDC9267F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3912987"/>
            <a:ext cx="9144000" cy="25004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245108-E0B5-314B-934C-6722FAF17CC0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4373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(Optional) K-Mean Clustering Example using R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활용하여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Iris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데이터를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클러스터링으로 구분한 것과 실제 분류 차트</a:t>
            </a:r>
          </a:p>
        </p:txBody>
      </p:sp>
      <p:sp>
        <p:nvSpPr>
          <p:cNvPr id="7" name="직사각형 15">
            <a:extLst>
              <a:ext uri="{FF2B5EF4-FFF2-40B4-BE49-F238E27FC236}">
                <a16:creationId xmlns:a16="http://schemas.microsoft.com/office/drawing/2014/main" id="{945323EF-B15C-9E47-BBF1-ADF465BE142C}"/>
              </a:ext>
            </a:extLst>
          </p:cNvPr>
          <p:cNvSpPr/>
          <p:nvPr/>
        </p:nvSpPr>
        <p:spPr>
          <a:xfrm>
            <a:off x="329150" y="5866781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50" dirty="0">
                <a:latin typeface="나눔고딕" pitchFamily="50" charset="-127"/>
                <a:ea typeface="나눔고딕" pitchFamily="50" charset="-127"/>
                <a:hlinkClick r:id="rId3"/>
              </a:rPr>
              <a:t>https://gist.github.com/yunho0130/c3b82868d61bf81e71bb1bbbe97b1199</a:t>
            </a:r>
            <a:r>
              <a:rPr lang="ko-KR" altLang="en-US" sz="12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ADC93899-B1EA-204B-8FEB-0A5731AA7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10" y="1512284"/>
            <a:ext cx="3858726" cy="3977718"/>
          </a:xfrm>
          <a:prstGeom prst="rect">
            <a:avLst/>
          </a:prstGeom>
        </p:spPr>
      </p:pic>
      <p:pic>
        <p:nvPicPr>
          <p:cNvPr id="11" name="그림 5">
            <a:extLst>
              <a:ext uri="{FF2B5EF4-FFF2-40B4-BE49-F238E27FC236}">
                <a16:creationId xmlns:a16="http://schemas.microsoft.com/office/drawing/2014/main" id="{1C712258-94DE-404A-B731-3B08C5D03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884" y="1512284"/>
            <a:ext cx="3806407" cy="38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Voronoi Diagrams and K-Means Clusters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7119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보로노이 다이어그램은 어떤 시드 점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(seed point)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들과의 거리에 따라서 평면을 분할한 그림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(Voronoi, 1908)</a:t>
            </a: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5C00F778-E57A-294E-8BF9-FBFE6636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37" y="2188086"/>
            <a:ext cx="3986239" cy="3018316"/>
          </a:xfrm>
          <a:prstGeom prst="rect">
            <a:avLst/>
          </a:prstGeom>
        </p:spPr>
      </p:pic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4FF3E9AD-2BEA-524C-AADA-BEC23719E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420054"/>
              </p:ext>
            </p:extLst>
          </p:nvPr>
        </p:nvGraphicFramePr>
        <p:xfrm>
          <a:off x="349670" y="1866806"/>
          <a:ext cx="4003678" cy="3339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4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</a:rPr>
                        <a:t>Voronoi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Diagrams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10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9">
            <a:extLst>
              <a:ext uri="{FF2B5EF4-FFF2-40B4-BE49-F238E27FC236}">
                <a16:creationId xmlns:a16="http://schemas.microsoft.com/office/drawing/2014/main" id="{26F1FC15-0C67-6849-BBE0-CA976210A363}"/>
              </a:ext>
            </a:extLst>
          </p:cNvPr>
          <p:cNvSpPr/>
          <p:nvPr/>
        </p:nvSpPr>
        <p:spPr>
          <a:xfrm>
            <a:off x="466310" y="5883180"/>
            <a:ext cx="8221981" cy="37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Tip: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동일한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값을 기준으로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다른 시드 값을 시도해 보고 비교해보기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Table 1">
            <a:extLst>
              <a:ext uri="{FF2B5EF4-FFF2-40B4-BE49-F238E27FC236}">
                <a16:creationId xmlns:a16="http://schemas.microsoft.com/office/drawing/2014/main" id="{679C387C-0F68-BF43-A3EB-464CDB2DF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201536"/>
              </p:ext>
            </p:extLst>
          </p:nvPr>
        </p:nvGraphicFramePr>
        <p:xfrm>
          <a:off x="4567973" y="1866806"/>
          <a:ext cx="4003678" cy="3339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4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Choosing the Cluster Seeds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10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2">
            <a:extLst>
              <a:ext uri="{FF2B5EF4-FFF2-40B4-BE49-F238E27FC236}">
                <a16:creationId xmlns:a16="http://schemas.microsoft.com/office/drawing/2014/main" id="{B236E899-BE25-4D44-97A3-FCD89505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389" y="2632776"/>
            <a:ext cx="3694845" cy="2128935"/>
          </a:xfrm>
          <a:prstGeom prst="rect">
            <a:avLst/>
          </a:prstGeom>
        </p:spPr>
      </p:pic>
      <p:sp>
        <p:nvSpPr>
          <p:cNvPr id="15" name="직사각형 16">
            <a:extLst>
              <a:ext uri="{FF2B5EF4-FFF2-40B4-BE49-F238E27FC236}">
                <a16:creationId xmlns:a16="http://schemas.microsoft.com/office/drawing/2014/main" id="{585B6DC2-D87B-A749-8532-FE22419B020D}"/>
              </a:ext>
            </a:extLst>
          </p:cNvPr>
          <p:cNvSpPr/>
          <p:nvPr/>
        </p:nvSpPr>
        <p:spPr>
          <a:xfrm>
            <a:off x="4577301" y="5179416"/>
            <a:ext cx="4075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13.4 The k-means algorithm terminates when no records are reassigned following the latest relocation of</a:t>
            </a:r>
          </a:p>
          <a:p>
            <a:r>
              <a:rPr lang="en-US" altLang="ko-KR" sz="1200" dirty="0"/>
              <a:t>the centroids.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7">
            <a:extLst>
              <a:ext uri="{FF2B5EF4-FFF2-40B4-BE49-F238E27FC236}">
                <a16:creationId xmlns:a16="http://schemas.microsoft.com/office/drawing/2014/main" id="{AEB6ADFB-62AF-6D48-9B60-9BECCBEDF5FF}"/>
              </a:ext>
            </a:extLst>
          </p:cNvPr>
          <p:cNvSpPr/>
          <p:nvPr/>
        </p:nvSpPr>
        <p:spPr>
          <a:xfrm>
            <a:off x="466310" y="5221625"/>
            <a:ext cx="4075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Voronoi</a:t>
            </a:r>
            <a:r>
              <a:rPr lang="en-US" altLang="ko-KR" sz="1200" dirty="0"/>
              <a:t> diagrams facilitate nearest neighbor queries such as the location of the closest metro station, cell phone tower, or Starbucks to a given address.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0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Voronoi Diagrams and K-Means Clusters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73673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보로노이 다이어그램은 어떤 시드 점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(seed point)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들과의 거리에 따라서 평면을 분할한 그림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(Voronoi, 1908)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807C-6773-F844-9D45-4F09076E5ED4}"/>
              </a:ext>
            </a:extLst>
          </p:cNvPr>
          <p:cNvSpPr/>
          <p:nvPr/>
        </p:nvSpPr>
        <p:spPr>
          <a:xfrm>
            <a:off x="608498" y="5937243"/>
            <a:ext cx="8221981" cy="37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(Optional)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보로노이 다이어 그램의 활용 예시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3">
            <a:extLst>
              <a:ext uri="{FF2B5EF4-FFF2-40B4-BE49-F238E27FC236}">
                <a16:creationId xmlns:a16="http://schemas.microsoft.com/office/drawing/2014/main" id="{773649BA-D310-8042-8126-493BB4D1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87" y="1754730"/>
            <a:ext cx="5430801" cy="4061959"/>
          </a:xfrm>
          <a:prstGeom prst="rect">
            <a:avLst/>
          </a:prstGeom>
        </p:spPr>
      </p:pic>
      <p:sp>
        <p:nvSpPr>
          <p:cNvPr id="12" name="직사각형 12">
            <a:extLst>
              <a:ext uri="{FF2B5EF4-FFF2-40B4-BE49-F238E27FC236}">
                <a16:creationId xmlns:a16="http://schemas.microsoft.com/office/drawing/2014/main" id="{3F12692F-C54F-9544-8C0C-267A804ABFCD}"/>
              </a:ext>
            </a:extLst>
          </p:cNvPr>
          <p:cNvSpPr/>
          <p:nvPr/>
        </p:nvSpPr>
        <p:spPr>
          <a:xfrm>
            <a:off x="323851" y="643084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dirty="0"/>
              <a:t>그림 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>
                <a:hlinkClick r:id="rId4"/>
              </a:rPr>
              <a:t>https://github.com/MauriceGit/Delaunay_Triangulation</a:t>
            </a:r>
            <a:r>
              <a:rPr kumimoji="1"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14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Choosing K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알고리즘에서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선택이 매우 중요한데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성능 평가를 수행하기도 하지만 주관적 요소도 중요함</a:t>
            </a:r>
          </a:p>
        </p:txBody>
      </p:sp>
      <p:sp>
        <p:nvSpPr>
          <p:cNvPr id="7" name="직사각형 9">
            <a:extLst>
              <a:ext uri="{FF2B5EF4-FFF2-40B4-BE49-F238E27FC236}">
                <a16:creationId xmlns:a16="http://schemas.microsoft.com/office/drawing/2014/main" id="{F26A1086-ECC1-574B-89C8-A889E7CD2062}"/>
              </a:ext>
            </a:extLst>
          </p:cNvPr>
          <p:cNvSpPr/>
          <p:nvPr/>
        </p:nvSpPr>
        <p:spPr>
          <a:xfrm>
            <a:off x="466310" y="1593056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아래는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K=2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일때와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K=4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일 때의 군집화 결과인데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해당 군집이 사용될 곳에 따라 더 좋은 군집으로 평가 된다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(human judgment)</a:t>
            </a: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1646ACEE-FBDC-3847-93BC-9BE81A06DDA8}"/>
              </a:ext>
            </a:extLst>
          </p:cNvPr>
          <p:cNvSpPr/>
          <p:nvPr/>
        </p:nvSpPr>
        <p:spPr>
          <a:xfrm>
            <a:off x="466310" y="5868594"/>
            <a:ext cx="7671732" cy="30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1200" dirty="0"/>
              <a:t>Figure 13.3 In the update step, the cluster centroid is calculated as the average value of the cluster members.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3">
            <a:extLst>
              <a:ext uri="{FF2B5EF4-FFF2-40B4-BE49-F238E27FC236}">
                <a16:creationId xmlns:a16="http://schemas.microsoft.com/office/drawing/2014/main" id="{01DC9389-7F25-3842-9BE6-3530C4C8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74" y="2246825"/>
            <a:ext cx="4783919" cy="35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7">
            <a:extLst>
              <a:ext uri="{FF2B5EF4-FFF2-40B4-BE49-F238E27FC236}">
                <a16:creationId xmlns:a16="http://schemas.microsoft.com/office/drawing/2014/main" id="{228C57A5-7164-2B42-922C-8A8157181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75" y="2993049"/>
            <a:ext cx="3411471" cy="376525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Using K-Means to Detect Outliers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활용해 불량품을 제거하나거 이상 탐지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(Fraud Dectection)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 활용할 수 있다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7" name="직사각형 9">
            <a:extLst>
              <a:ext uri="{FF2B5EF4-FFF2-40B4-BE49-F238E27FC236}">
                <a16:creationId xmlns:a16="http://schemas.microsoft.com/office/drawing/2014/main" id="{7EE867DE-742C-8549-B143-58D0E9CE887E}"/>
              </a:ext>
            </a:extLst>
          </p:cNvPr>
          <p:cNvSpPr/>
          <p:nvPr/>
        </p:nvSpPr>
        <p:spPr>
          <a:xfrm>
            <a:off x="374299" y="1428227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e.g.1. Testing electric motors at the factory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e.g.2. Detecting presence of abnormal cells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e.g.3. Detecting calling patterns indicative of fraud in telecommunications  </a:t>
            </a:r>
          </a:p>
        </p:txBody>
      </p:sp>
      <p:sp>
        <p:nvSpPr>
          <p:cNvPr id="10" name="직사각형 27">
            <a:extLst>
              <a:ext uri="{FF2B5EF4-FFF2-40B4-BE49-F238E27FC236}">
                <a16:creationId xmlns:a16="http://schemas.microsoft.com/office/drawing/2014/main" id="{F2B79C68-5759-CC43-9A03-BDCF3593882F}"/>
              </a:ext>
            </a:extLst>
          </p:cNvPr>
          <p:cNvSpPr/>
          <p:nvPr/>
        </p:nvSpPr>
        <p:spPr>
          <a:xfrm>
            <a:off x="282288" y="2462258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Semi-Directed Clustering</a:t>
            </a:r>
          </a:p>
        </p:txBody>
      </p:sp>
      <p:sp>
        <p:nvSpPr>
          <p:cNvPr id="11" name="직사각형 14">
            <a:extLst>
              <a:ext uri="{FF2B5EF4-FFF2-40B4-BE49-F238E27FC236}">
                <a16:creationId xmlns:a16="http://schemas.microsoft.com/office/drawing/2014/main" id="{38C5139F-72E4-714E-B7C9-F55506E1DEC4}"/>
              </a:ext>
            </a:extLst>
          </p:cNvPr>
          <p:cNvSpPr/>
          <p:nvPr/>
        </p:nvSpPr>
        <p:spPr>
          <a:xfrm>
            <a:off x="374297" y="3009004"/>
            <a:ext cx="8221981" cy="63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" sz="1600" b="1" spc="-50" dirty="0">
                <a:latin typeface="나눔고딕" pitchFamily="50" charset="-127"/>
                <a:ea typeface="나눔고딕" pitchFamily="50" charset="-127"/>
              </a:rPr>
              <a:t>Semi-directed </a:t>
            </a:r>
            <a:r>
              <a:rPr lang="ko" altLang="en-US" sz="1600" b="1" spc="-50" dirty="0">
                <a:latin typeface="나눔고딕" pitchFamily="50" charset="-127"/>
                <a:ea typeface="나눔고딕" pitchFamily="50" charset="-127"/>
              </a:rPr>
              <a:t>군집화는 타겟 변수가 </a:t>
            </a:r>
            <a:r>
              <a:rPr lang="en-US" altLang="ko" sz="1600" b="1" spc="-5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" altLang="en-US" sz="1600" b="1" spc="-50" dirty="0">
                <a:latin typeface="나눔고딕" pitchFamily="50" charset="-127"/>
                <a:ea typeface="나눔고딕" pitchFamily="50" charset="-127"/>
              </a:rPr>
              <a:t>개 이상일 때 좋은 옵션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Boston Globe newspaper</a:t>
            </a:r>
          </a:p>
        </p:txBody>
      </p:sp>
      <p:sp>
        <p:nvSpPr>
          <p:cNvPr id="14" name="직사각형 15">
            <a:extLst>
              <a:ext uri="{FF2B5EF4-FFF2-40B4-BE49-F238E27FC236}">
                <a16:creationId xmlns:a16="http://schemas.microsoft.com/office/drawing/2014/main" id="{1C264156-10A3-A446-8C25-2BB2E9A13907}"/>
              </a:ext>
            </a:extLst>
          </p:cNvPr>
          <p:cNvSpPr/>
          <p:nvPr/>
        </p:nvSpPr>
        <p:spPr>
          <a:xfrm>
            <a:off x="282288" y="6175991"/>
            <a:ext cx="5247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dirty="0"/>
              <a:t>그림 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Tony(2012), IEEE, </a:t>
            </a:r>
            <a:r>
              <a:rPr lang="en-US" altLang="ko-KR" sz="1200" dirty="0"/>
              <a:t>Comparing Semi-Automated Clustering Methods for Persona Development</a:t>
            </a:r>
          </a:p>
        </p:txBody>
      </p:sp>
    </p:spTree>
    <p:extLst>
      <p:ext uri="{BB962C8B-B14F-4D97-AF65-F5344CB8AC3E}">
        <p14:creationId xmlns:p14="http://schemas.microsoft.com/office/powerpoint/2010/main" val="365899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비극적인 교육 시스템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49530-56F3-1341-BD6B-900CDB63594C}"/>
              </a:ext>
            </a:extLst>
          </p:cNvPr>
          <p:cNvSpPr/>
          <p:nvPr/>
        </p:nvSpPr>
        <p:spPr>
          <a:xfrm>
            <a:off x="610437" y="6060109"/>
            <a:ext cx="792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https://youtu.be/-qbYv9BX0UI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804AC-1AA7-ED43-91F9-A28912D71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24" y="1008164"/>
            <a:ext cx="8233534" cy="49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915670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Characterizing Clusters by Their Centroids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중심점은 군집의 전형적인 구성원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(typical member)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나타내며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클러스터를 시각화 하기에 좋은 방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법</a:t>
            </a:r>
            <a:endParaRPr lang="en-US" altLang="ko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D81F34-1CEC-1C42-8C8F-737FD4934ACB}"/>
              </a:ext>
            </a:extLst>
          </p:cNvPr>
          <p:cNvSpPr/>
          <p:nvPr/>
        </p:nvSpPr>
        <p:spPr>
          <a:xfrm>
            <a:off x="357672" y="1379876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아래의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The parallel dimension plot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차트를 통해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 2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모든 구성원이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Department 22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에서 구매를 했고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 3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구성원은 모두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Departement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23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에서 구매를 했음을 알 수 있음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67625A26-64EB-D845-B3BB-F547376E44A1}"/>
              </a:ext>
            </a:extLst>
          </p:cNvPr>
          <p:cNvSpPr/>
          <p:nvPr/>
        </p:nvSpPr>
        <p:spPr>
          <a:xfrm>
            <a:off x="461009" y="5867700"/>
            <a:ext cx="8221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13.7 This parallel coordinates chart shows five clusters with the percentage of shoppers who have made a</a:t>
            </a:r>
          </a:p>
          <a:p>
            <a:r>
              <a:rPr lang="en-US" altLang="ko-KR" sz="1200" dirty="0"/>
              <a:t>purchase in each department.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5">
            <a:extLst>
              <a:ext uri="{FF2B5EF4-FFF2-40B4-BE49-F238E27FC236}">
                <a16:creationId xmlns:a16="http://schemas.microsoft.com/office/drawing/2014/main" id="{B21EC30B-0D09-0944-BC7E-9D716396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9" y="2618521"/>
            <a:ext cx="8223828" cy="29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Characterizing Clusters by What Differentiates Them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클러스터를 구분짓는 데에 가장 중요한 특징을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Z-Score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활용하면 시각화에 용이함</a:t>
            </a:r>
          </a:p>
        </p:txBody>
      </p:sp>
      <p:sp>
        <p:nvSpPr>
          <p:cNvPr id="7" name="직사각형 9">
            <a:extLst>
              <a:ext uri="{FF2B5EF4-FFF2-40B4-BE49-F238E27FC236}">
                <a16:creationId xmlns:a16="http://schemas.microsoft.com/office/drawing/2014/main" id="{65920AD6-7E2C-D446-93A9-2AB9B8CB19C5}"/>
              </a:ext>
            </a:extLst>
          </p:cNvPr>
          <p:cNvSpPr/>
          <p:nvPr/>
        </p:nvSpPr>
        <p:spPr>
          <a:xfrm>
            <a:off x="359518" y="1412739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The average value of each variable within a particular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 and compare it to the average of the same variable in the overall population. Represent this difference as a     z-score.</a:t>
            </a: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97AEE184-D28B-D04E-919A-383066411CE0}"/>
              </a:ext>
            </a:extLst>
          </p:cNvPr>
          <p:cNvSpPr/>
          <p:nvPr/>
        </p:nvSpPr>
        <p:spPr>
          <a:xfrm>
            <a:off x="1155983" y="5264442"/>
            <a:ext cx="70553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13.8 This chart compares the distribution of purchasers and non-purchasers in two clusters with the</a:t>
            </a:r>
            <a:r>
              <a:rPr lang="ko-KR" altLang="en-US" sz="1200" dirty="0"/>
              <a:t> </a:t>
            </a:r>
            <a:r>
              <a:rPr lang="en-US" altLang="ko-KR" sz="1200" dirty="0"/>
              <a:t>distribution in the overall population. </a:t>
            </a:r>
          </a:p>
          <a:p>
            <a:r>
              <a:rPr lang="en-US" altLang="ko-KR" sz="1200" b="1" spc="-50" dirty="0">
                <a:latin typeface="나눔고딕" pitchFamily="50" charset="-127"/>
                <a:ea typeface="나눔고딕" pitchFamily="50" charset="-127"/>
              </a:rPr>
              <a:t>(Optional. Segment Profile node in SAS Enterprise Miner) </a:t>
            </a:r>
          </a:p>
        </p:txBody>
      </p:sp>
      <p:pic>
        <p:nvPicPr>
          <p:cNvPr id="11" name="그림 2">
            <a:extLst>
              <a:ext uri="{FF2B5EF4-FFF2-40B4-BE49-F238E27FC236}">
                <a16:creationId xmlns:a16="http://schemas.microsoft.com/office/drawing/2014/main" id="{CC1C230B-EFED-9141-92FC-1FC2D3BD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83" y="2288753"/>
            <a:ext cx="6832033" cy="29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Using Decision Trees to Describe Clusters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Decision Tree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Clustering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간에 유사성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(remarkable similarity)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차이점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(important difference)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있음 </a:t>
            </a:r>
          </a:p>
        </p:txBody>
      </p:sp>
      <p:sp>
        <p:nvSpPr>
          <p:cNvPr id="11" name="직사각형 9">
            <a:extLst>
              <a:ext uri="{FF2B5EF4-FFF2-40B4-BE49-F238E27FC236}">
                <a16:creationId xmlns:a16="http://schemas.microsoft.com/office/drawing/2014/main" id="{2C8D7AEC-BBE7-C34F-8B9F-CF52447600F8}"/>
              </a:ext>
            </a:extLst>
          </p:cNvPr>
          <p:cNvSpPr/>
          <p:nvPr/>
        </p:nvSpPr>
        <p:spPr>
          <a:xfrm>
            <a:off x="325229" y="1428227"/>
            <a:ext cx="8221981" cy="1215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각 레코드들을 분할하여 구분한다는 점에서는 같음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Decision Tree 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항상 축과 평행함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(always parallel to an axis)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그 이유는 의사결정 나무의 근원적인 규칙 때문임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b="1" i="1" spc="-50" dirty="0">
                <a:latin typeface="Times New Roman" charset="0"/>
                <a:ea typeface="Times New Roman" charset="0"/>
                <a:cs typeface="Times New Roman" charset="0"/>
              </a:rPr>
              <a:t>If X is greater than or equal to n, go left. Otherwise, go right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K-means clusters 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어떤 각도로도 분할이 가능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(any angle)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010134-3514-2F4D-A34C-C70ED5308CF7}"/>
              </a:ext>
            </a:extLst>
          </p:cNvPr>
          <p:cNvSpPr/>
          <p:nvPr/>
        </p:nvSpPr>
        <p:spPr>
          <a:xfrm>
            <a:off x="325229" y="5700480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13.9 The directed clusters found by decision trees have boundaries that are parallel to the axes.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그림 3">
            <a:extLst>
              <a:ext uri="{FF2B5EF4-FFF2-40B4-BE49-F238E27FC236}">
                <a16:creationId xmlns:a16="http://schemas.microsoft.com/office/drawing/2014/main" id="{CCE4F448-C2FB-C540-9364-72E8FEE4D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10" y="2643431"/>
            <a:ext cx="4868201" cy="29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 vs K-Nearest Neighbors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7119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KNN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이미 다른 레코드들은 구분되어 있고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구분되어 있지 않은 레코드의 분류를 추정할 때 쓰는 알고리즘 </a:t>
            </a: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190EAAF4-D90E-6E46-BF6B-B2477A47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8" y="2041942"/>
            <a:ext cx="4327452" cy="3245589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B66A9C3B-5DC3-DA44-91A4-ECB976BF24D4}"/>
              </a:ext>
            </a:extLst>
          </p:cNvPr>
          <p:cNvSpPr/>
          <p:nvPr/>
        </p:nvSpPr>
        <p:spPr>
          <a:xfrm>
            <a:off x="4423956" y="1816296"/>
            <a:ext cx="4063529" cy="402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 spc="-50" dirty="0">
                <a:latin typeface="나눔고딕" pitchFamily="50" charset="-127"/>
                <a:ea typeface="나눔고딕" pitchFamily="50" charset="-127"/>
              </a:rPr>
              <a:t>K-means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 is a clustering algorithm that tries to partition a set of points into K sets (clusters) such that the points in each cluster tend to be near each other. It is unsupervised because the points have no external classification.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 spc="-50" dirty="0">
                <a:latin typeface="나눔고딕" pitchFamily="50" charset="-127"/>
                <a:ea typeface="나눔고딕" pitchFamily="50" charset="-127"/>
              </a:rPr>
              <a:t>K-nearest neighbors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 is a classification (or regression) algorithm that in order to determine the classification of a point, combines the classification of the K nearest points. It is supervised because you are trying to classify a point based on the known classification of other points.</a:t>
            </a:r>
          </a:p>
        </p:txBody>
      </p:sp>
      <p:sp>
        <p:nvSpPr>
          <p:cNvPr id="11" name="직사각형 15">
            <a:extLst>
              <a:ext uri="{FF2B5EF4-FFF2-40B4-BE49-F238E27FC236}">
                <a16:creationId xmlns:a16="http://schemas.microsoft.com/office/drawing/2014/main" id="{306F1BCC-5511-5444-9C6D-22F7E7FEEAA6}"/>
              </a:ext>
            </a:extLst>
          </p:cNvPr>
          <p:cNvSpPr/>
          <p:nvPr/>
        </p:nvSpPr>
        <p:spPr>
          <a:xfrm>
            <a:off x="312965" y="6323832"/>
            <a:ext cx="82219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spc="-50" dirty="0">
                <a:latin typeface="나눔고딕" pitchFamily="50" charset="-127"/>
                <a:ea typeface="나눔고딕" pitchFamily="50" charset="-127"/>
              </a:rPr>
              <a:t>글 출처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05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  <a:hlinkClick r:id="rId4"/>
              </a:rPr>
              <a:t>http://stats.stackexchange.com/questions/56500/what-are-the-main-differences-between-k-means-and-k-nearest-neighbours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050" b="1" spc="-5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50" b="1" spc="-50" dirty="0">
                <a:latin typeface="나눔고딕" pitchFamily="50" charset="-127"/>
                <a:ea typeface="나눔고딕" pitchFamily="50" charset="-127"/>
              </a:rPr>
              <a:t>그림출처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05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Ricky (2012) Predictive Analytics: </a:t>
            </a:r>
            <a:r>
              <a:rPr lang="en-US" altLang="ko-KR" sz="1050" b="1" spc="-50" dirty="0" err="1">
                <a:latin typeface="나눔고딕" pitchFamily="50" charset="-127"/>
                <a:ea typeface="나눔고딕" pitchFamily="50" charset="-127"/>
              </a:rPr>
              <a:t>NeuralNet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, Bayesian, SVM, KNN</a:t>
            </a:r>
          </a:p>
        </p:txBody>
      </p:sp>
    </p:spTree>
    <p:extLst>
      <p:ext uri="{BB962C8B-B14F-4D97-AF65-F5344CB8AC3E}">
        <p14:creationId xmlns:p14="http://schemas.microsoft.com/office/powerpoint/2010/main" val="158725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K-Nearest Neighbors (Python Code)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78C8A-2BE6-764E-A989-123AC777D768}"/>
              </a:ext>
            </a:extLst>
          </p:cNvPr>
          <p:cNvSpPr/>
          <p:nvPr/>
        </p:nvSpPr>
        <p:spPr>
          <a:xfrm>
            <a:off x="1278652" y="6380034"/>
            <a:ext cx="65866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https://scikit-learn.org/stable/auto_examples/neighbors/plot_classification.html#sphx-glr-auto-examples-neighbors-plot-classification-py</a:t>
            </a:r>
            <a:r>
              <a:rPr lang="en-US" sz="110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FAE97-1564-E249-BC93-047B25BCDDC3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~/code/KNN_sklearn.ipynb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B829B-A063-F04B-AC4E-63378074F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12" y="1466728"/>
            <a:ext cx="6410775" cy="39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04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K-Nearest Neighbors (Python Code)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78C8A-2BE6-764E-A989-123AC777D768}"/>
              </a:ext>
            </a:extLst>
          </p:cNvPr>
          <p:cNvSpPr/>
          <p:nvPr/>
        </p:nvSpPr>
        <p:spPr>
          <a:xfrm>
            <a:off x="1278652" y="6380034"/>
            <a:ext cx="65866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https://scikit-learn.org/stable/auto_examples/neighbors/plot_classification.html#sphx-glr-auto-examples-neighbors-plot-classification-py</a:t>
            </a:r>
            <a:r>
              <a:rPr lang="en-US" sz="110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FAE97-1564-E249-BC93-047B25BCDDC3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~/code/KNN_sklearn.ipynb</a:t>
            </a: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AC10-A1A4-B543-B45E-988BDE3C5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90" y="1390558"/>
            <a:ext cx="7493000" cy="4927600"/>
          </a:xfrm>
          <a:prstGeom prst="rect">
            <a:avLst/>
          </a:prstGeom>
        </p:spPr>
      </p:pic>
      <p:sp>
        <p:nvSpPr>
          <p:cNvPr id="11" name="Double Brace 10">
            <a:extLst>
              <a:ext uri="{FF2B5EF4-FFF2-40B4-BE49-F238E27FC236}">
                <a16:creationId xmlns:a16="http://schemas.microsoft.com/office/drawing/2014/main" id="{67C8E8C4-C359-DE42-A093-05E1DBB72961}"/>
              </a:ext>
            </a:extLst>
          </p:cNvPr>
          <p:cNvSpPr/>
          <p:nvPr/>
        </p:nvSpPr>
        <p:spPr>
          <a:xfrm>
            <a:off x="1062815" y="1639247"/>
            <a:ext cx="6802532" cy="472703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e 11">
            <a:extLst>
              <a:ext uri="{FF2B5EF4-FFF2-40B4-BE49-F238E27FC236}">
                <a16:creationId xmlns:a16="http://schemas.microsoft.com/office/drawing/2014/main" id="{BF58DC36-1117-AB4A-A19E-479BC2ED783B}"/>
              </a:ext>
            </a:extLst>
          </p:cNvPr>
          <p:cNvSpPr/>
          <p:nvPr/>
        </p:nvSpPr>
        <p:spPr>
          <a:xfrm>
            <a:off x="1062815" y="3381655"/>
            <a:ext cx="6802532" cy="265785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41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K-Nearest Neighbors (Python Code)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78C8A-2BE6-764E-A989-123AC777D768}"/>
              </a:ext>
            </a:extLst>
          </p:cNvPr>
          <p:cNvSpPr/>
          <p:nvPr/>
        </p:nvSpPr>
        <p:spPr>
          <a:xfrm>
            <a:off x="1278652" y="6380034"/>
            <a:ext cx="65866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https://scikit-learn.org/stable/auto_examples/neighbors/plot_classification.html#sphx-glr-auto-examples-neighbors-plot-classification-py</a:t>
            </a:r>
            <a:r>
              <a:rPr lang="en-US" sz="110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FAE97-1564-E249-BC93-047B25BCDDC3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~/code/KNN_sklearn.ipynb</a:t>
            </a:r>
            <a:endParaRPr lang="en-US" sz="1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2ADC7A-CC2D-AD49-B9A1-07D12092CCF2}"/>
              </a:ext>
            </a:extLst>
          </p:cNvPr>
          <p:cNvGrpSpPr/>
          <p:nvPr/>
        </p:nvGrpSpPr>
        <p:grpSpPr>
          <a:xfrm>
            <a:off x="0" y="2020493"/>
            <a:ext cx="8919585" cy="3123421"/>
            <a:chOff x="282290" y="1524135"/>
            <a:chExt cx="8331605" cy="29175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C0C754-17E7-4F42-AD7D-A2A64627E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290" y="1543943"/>
              <a:ext cx="4145701" cy="28977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E1E784-7DAF-424F-880E-E9F34F5E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5290" y="1524135"/>
              <a:ext cx="4128605" cy="2880621"/>
            </a:xfrm>
            <a:prstGeom prst="rect">
              <a:avLst/>
            </a:prstGeom>
          </p:spPr>
        </p:pic>
      </p:grpSp>
      <p:sp>
        <p:nvSpPr>
          <p:cNvPr id="12" name="직사각형 9">
            <a:extLst>
              <a:ext uri="{FF2B5EF4-FFF2-40B4-BE49-F238E27FC236}">
                <a16:creationId xmlns:a16="http://schemas.microsoft.com/office/drawing/2014/main" id="{EBB71571-3D85-DA4C-9CB1-BFBC64FAC6DB}"/>
              </a:ext>
            </a:extLst>
          </p:cNvPr>
          <p:cNvSpPr/>
          <p:nvPr/>
        </p:nvSpPr>
        <p:spPr>
          <a:xfrm>
            <a:off x="325229" y="1428227"/>
            <a:ext cx="8221981" cy="35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가중치를 조절하여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군집형성을 조절할 수 있음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3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 Approach)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Item Based Collaborative Filtering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 takes the similarities between items’ consumption history.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User Based Collaborative Filtering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 considers similarities between user consumption history.</a:t>
            </a:r>
          </a:p>
        </p:txBody>
      </p:sp>
      <p:grpSp>
        <p:nvGrpSpPr>
          <p:cNvPr id="11" name="그룹 14">
            <a:extLst>
              <a:ext uri="{FF2B5EF4-FFF2-40B4-BE49-F238E27FC236}">
                <a16:creationId xmlns:a16="http://schemas.microsoft.com/office/drawing/2014/main" id="{5D34B762-35B3-8B41-A892-A72F3C2F2257}"/>
              </a:ext>
            </a:extLst>
          </p:cNvPr>
          <p:cNvGrpSpPr/>
          <p:nvPr/>
        </p:nvGrpSpPr>
        <p:grpSpPr>
          <a:xfrm>
            <a:off x="2526102" y="1879837"/>
            <a:ext cx="6420663" cy="3084086"/>
            <a:chOff x="2490915" y="2842196"/>
            <a:chExt cx="6420663" cy="3084086"/>
          </a:xfrm>
        </p:grpSpPr>
        <p:pic>
          <p:nvPicPr>
            <p:cNvPr id="12" name="그림 9">
              <a:extLst>
                <a:ext uri="{FF2B5EF4-FFF2-40B4-BE49-F238E27FC236}">
                  <a16:creationId xmlns:a16="http://schemas.microsoft.com/office/drawing/2014/main" id="{85DA7B1F-6FA2-424B-BCB1-258CC8154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915" y="2842196"/>
              <a:ext cx="6420663" cy="2668588"/>
            </a:xfrm>
            <a:prstGeom prst="rect">
              <a:avLst/>
            </a:prstGeom>
          </p:spPr>
        </p:pic>
        <p:sp>
          <p:nvSpPr>
            <p:cNvPr id="14" name="직사각형 12">
              <a:extLst>
                <a:ext uri="{FF2B5EF4-FFF2-40B4-BE49-F238E27FC236}">
                  <a16:creationId xmlns:a16="http://schemas.microsoft.com/office/drawing/2014/main" id="{32663F61-503B-694E-96DF-48069E3A889D}"/>
                </a:ext>
              </a:extLst>
            </p:cNvPr>
            <p:cNvSpPr/>
            <p:nvPr/>
          </p:nvSpPr>
          <p:spPr>
            <a:xfrm>
              <a:off x="3323817" y="5510784"/>
              <a:ext cx="4572000" cy="4154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050"/>
                <a:t>Badrul M. Sarwar, Overview of the Collaborative Filtering Process, 2001, </a:t>
              </a:r>
              <a:r>
                <a:rPr lang="ko-KR" altLang="en-US" sz="1050">
                  <a:hlinkClick r:id="rId4"/>
                </a:rPr>
                <a:t>http://www10.org/cdrom/papers/519/node6.html</a:t>
              </a:r>
              <a:r>
                <a:rPr lang="ko-KR" altLang="en-US" sz="1050"/>
                <a:t> </a:t>
              </a:r>
            </a:p>
          </p:txBody>
        </p:sp>
      </p:grpSp>
      <p:pic>
        <p:nvPicPr>
          <p:cNvPr id="15" name="그림 15">
            <a:extLst>
              <a:ext uri="{FF2B5EF4-FFF2-40B4-BE49-F238E27FC236}">
                <a16:creationId xmlns:a16="http://schemas.microsoft.com/office/drawing/2014/main" id="{DB240B23-615E-4E4E-A88F-04AE252C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90" y="2198718"/>
            <a:ext cx="2379357" cy="2212058"/>
          </a:xfrm>
          <a:prstGeom prst="rect">
            <a:avLst/>
          </a:prstGeom>
        </p:spPr>
      </p:pic>
      <p:sp>
        <p:nvSpPr>
          <p:cNvPr id="19" name="직사각형 16">
            <a:extLst>
              <a:ext uri="{FF2B5EF4-FFF2-40B4-BE49-F238E27FC236}">
                <a16:creationId xmlns:a16="http://schemas.microsoft.com/office/drawing/2014/main" id="{320F5D0D-114F-2743-B285-28403FF03B51}"/>
              </a:ext>
            </a:extLst>
          </p:cNvPr>
          <p:cNvSpPr/>
          <p:nvPr/>
        </p:nvSpPr>
        <p:spPr>
          <a:xfrm>
            <a:off x="454659" y="5099579"/>
            <a:ext cx="822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Java </a:t>
            </a:r>
            <a:r>
              <a:rPr lang="ko-KR" altLang="en-US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 </a:t>
            </a: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Collaborative Filtering Library</a:t>
            </a:r>
          </a:p>
          <a:p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6"/>
              </a:rPr>
              <a:t>http://www.philippeadjiman.com/blog/2009/11/11/flexible-collaborative-filtering-in-java-with-mahout-taste/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400" b="1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 </a:t>
            </a: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Collaborative Filtering Code </a:t>
            </a:r>
          </a:p>
          <a:p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7"/>
              </a:rPr>
              <a:t>http://aimotion.blogspot.kr/2009/11/collaborative-filtering-implementation.html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8"/>
              </a:rPr>
              <a:t>http://www.quuxlabs.com/blog/2010/09/matrix-factorization-a-simple-tutorial-and-implementation-in-python/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400" b="1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 </a:t>
            </a:r>
            <a:r>
              <a:rPr lang="ko-KR" altLang="en-US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 </a:t>
            </a: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Collaborative Filtering Code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9"/>
              </a:rPr>
              <a:t>http://www.salemmarafi.com/code/collaborative-filtering-r/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569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D7680-2906-F144-92C5-03F7495F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898" y="1113059"/>
            <a:ext cx="4834502" cy="2776441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02602A54-8D43-6549-8266-35D54170684E}"/>
              </a:ext>
            </a:extLst>
          </p:cNvPr>
          <p:cNvSpPr/>
          <p:nvPr/>
        </p:nvSpPr>
        <p:spPr>
          <a:xfrm>
            <a:off x="374299" y="4410669"/>
            <a:ext cx="82219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Scalability(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확장성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: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가까운 이웃의 계산비용이 매우 높고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유사성의 사전계산이 가능하더라도 잠재적으로 사용자들의 불안정한 선호도가 계속 변함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-&gt;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그래서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user Base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아닌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Item Base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Sparsity(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희소성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때로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사용자들은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1%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미만의 제품을 구입하므로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충분한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Neighbors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찾기가 어렵고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희소제품에 대한 프레퍼런스를 가진 사용자들을 찾기 어려움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Cold Start Problem :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새로운 사용자가 시스템에 들어오고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Rating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거의 없으면 비슷한 사용자들을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identify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하기 어렵고 추천퀄리티를 높이기 어려움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Shilling Atacks :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실링에 의해 의도적으로 데이터가 주입되어서 발생하는 문제로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Push attack, nuke attack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문제가 발생함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특정영화에만 높은 점수나 낮은 점수 주기 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7" name="직사각형 27">
            <a:extLst>
              <a:ext uri="{FF2B5EF4-FFF2-40B4-BE49-F238E27FC236}">
                <a16:creationId xmlns:a16="http://schemas.microsoft.com/office/drawing/2014/main" id="{BAFBDA36-D99B-5B44-9218-1D3C75CACD50}"/>
              </a:ext>
            </a:extLst>
          </p:cNvPr>
          <p:cNvSpPr/>
          <p:nvPr/>
        </p:nvSpPr>
        <p:spPr>
          <a:xfrm>
            <a:off x="282290" y="388950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협업 필터링 방식의 한계점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713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9366-4B97-F844-AB79-668757D6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85" y="1943496"/>
            <a:ext cx="7764430" cy="4257566"/>
          </a:xfrm>
          <a:prstGeom prst="rect">
            <a:avLst/>
          </a:prstGeo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4457648C-454E-0E4B-87B5-9BAD365B4A74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영화와 관람객이 매긴 평점 데이터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기본적으로 결측값이 있을 수 밖에 없는 데이터 형태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F0B13-C5E8-3344-BC58-EEB94784946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~/code/Collaborative Filtering_wikidocs.ipynb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6417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You Are In Your Time Zone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낙인효과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(Stigma Effect):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상대방에게 낙인이 찍힌 경우에 부정적인 영향을 당한 당사자가 부정적으로 변해가는 현상을 일컫는다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적어도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스스로가 스스로에게 낙인을 찍지는 않기를 바라며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475489" y="1629732"/>
            <a:ext cx="795528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“뉴욕은 캘리포니아보다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시간 빠르다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캘리포니아는 굼뜨고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뉴욕은 빠르다는 얘기가 아니다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각각의 시간대에 맞춰 살아간다는 것이다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누구는 진작에 결혼을 했는데 누구는 아직 독신이다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어떤 이는 난생 첫 프러포즈를 기다리고 있는데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다른 이는 벌써 과거를 치유하고 새 사람을 만나려 하고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아기를 갖기 위해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년을 기다린 사람이 있는가 하면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결혼한 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년도 안 돼 아기를 낳는 이도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누구는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22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졸업해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 후에야 겨우 취업했는데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누구는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27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졸업해 곧바로 좋은 직장을 얻었다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어떤 사람은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25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최고 경영자가 됐다가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죽고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다른 어떤 사람은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CEO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돼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90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세까지 산다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동료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친구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후배가 당신을 앞서가는 것으로 보일 수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누군가는 당신보다 뒤처져 있는 것으로 보일 수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그들을 시기하거나 부러워하지 말고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그들을 업신여기거나 무시하지 말라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모든 사람은 자신의 시간대에 따라 일하고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 속도에 따라 이뤄진 것들을 얻는다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당신은 당신의 ‘시간대’에서 열심히 뛰면 된다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당신이 잘되는 시간도 곧 올 것이다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견뎌내라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강건해라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당신 자신에게 충실하라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축복을 누려라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건강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사랑하는 가족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건강하신 부모님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사랑해주고 마음 써주는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친구 등 당신이 지금 가진 것들에 행복해하라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늦지 않았다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이르지도 않다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당신은 당신 시간대의 딱 제시간에 와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C4C60-2A0C-5D4E-9ABF-871DC029DE5A}"/>
              </a:ext>
            </a:extLst>
          </p:cNvPr>
          <p:cNvSpPr/>
          <p:nvPr/>
        </p:nvSpPr>
        <p:spPr>
          <a:xfrm>
            <a:off x="1054674" y="6410812"/>
            <a:ext cx="69369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3"/>
              </a:rPr>
              <a:t>https://www.lawrencejones.co.uk/blog/2018/02/09/time-zone/</a:t>
            </a:r>
            <a:r>
              <a:rPr lang="ko-KR" altLang="en-US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8616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4457648C-454E-0E4B-87B5-9BAD365B4A74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다른 사람들과 얼마나 유사한지를 도출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F0B13-C5E8-3344-BC58-EEB94784946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~/code/Collaborative Filtering_wikidocs.ipynb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6BB1D-568C-D847-8075-20BF7A5E899B}"/>
              </a:ext>
            </a:extLst>
          </p:cNvPr>
          <p:cNvSpPr txBox="1"/>
          <p:nvPr/>
        </p:nvSpPr>
        <p:spPr>
          <a:xfrm>
            <a:off x="3535680" y="1513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F248BC-28CA-AA4C-99F6-D0FACD64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0" y="1883172"/>
            <a:ext cx="8432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3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4457648C-454E-0E4B-87B5-9BAD365B4A74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안 본 영화 중에 가장 높은 평점을 줄 것으로 예측되는 영화를 추천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F0B13-C5E8-3344-BC58-EEB94784946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~/code/Collaborative Filtering_wikidocs.ipynb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6BB1D-568C-D847-8075-20BF7A5E899B}"/>
              </a:ext>
            </a:extLst>
          </p:cNvPr>
          <p:cNvSpPr txBox="1"/>
          <p:nvPr/>
        </p:nvSpPr>
        <p:spPr>
          <a:xfrm>
            <a:off x="3535680" y="1513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DA43C-5DB2-5147-98EC-B463FFDF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95" y="1660904"/>
            <a:ext cx="6165850" cy="49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31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심화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컨텐츠에 대한 사용자의 반응을 임의로 가중치를 산정하여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해당 점수를 기반으로 컨텐츠를 추천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유사한 반응 정도를 측정하여 추천을 해주거나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사람들이 대체로 좋아하는 인기있는 컨텐츠를 추천해줄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809149" y="6195515"/>
            <a:ext cx="77871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https://www.kaggle.com/yunho0130/recommender-systems-in-python-101-c50cdc?scriptVersionId=7995484</a:t>
            </a:r>
            <a:r>
              <a:rPr lang="ko-KR" altLang="en-US" sz="1200"/>
              <a:t> </a:t>
            </a:r>
            <a:endParaRPr lang="en-US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068AB-5AA1-6347-9A09-F915BEB0D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0" y="2081710"/>
            <a:ext cx="7934960" cy="4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4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(Word Cloud)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글에서 많이 언급되는 특정 형태소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품사를 추출하여 시각화 하는 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50414" y="6441589"/>
            <a:ext cx="35414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3"/>
              </a:rPr>
              <a:t>https://github.com/amueller/word_cloud</a:t>
            </a:r>
            <a:r>
              <a:rPr lang="en-US" sz="140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A513D-D0B8-0D48-80DC-311607BB2CB1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~/code/Wordcloud_elice.ipynb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39917-AFD8-9E4B-979C-01379ACD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2" y="1897544"/>
            <a:ext cx="8150929" cy="4544045"/>
          </a:xfrm>
          <a:prstGeom prst="rect">
            <a:avLst/>
          </a:prstGeo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E1120975-54F5-BC4F-9A80-AFE8FF0F1574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 clone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pip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다른 개발자가 작업한 결과물을 활용할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os.chdir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통해서 현재 작업중인 디렉토리를 설정해주는 것이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02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(Word Cloud)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글에서 많이 언급되는 특정 형태소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품사를 추출하여 시각화 하는 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50414" y="6441589"/>
            <a:ext cx="35414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3"/>
              </a:rPr>
              <a:t>https://github.com/amueller/word_cloud</a:t>
            </a:r>
            <a:r>
              <a:rPr lang="en-US" sz="140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A513D-D0B8-0D48-80DC-311607BB2CB1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~/code/Wordcloud_elice.ipynb</a:t>
            </a:r>
            <a:endParaRPr lang="en-US" sz="1400"/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E1120975-54F5-BC4F-9A80-AFE8FF0F1574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 clone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pip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다른 개발자가 작업한 결과물을 활용할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os.chdir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통해서 현재 작업중인 디렉토리를 설정해주는 것이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92465-1A8F-4F4E-84F9-00120320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30" y="1997519"/>
            <a:ext cx="4803954" cy="4159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1FB75-F199-4343-AB90-162E6FBC0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122" y="1997519"/>
            <a:ext cx="3755169" cy="41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0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823F9-6E8B-A44D-9739-0F1666A12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7" t="13470" r="19179" b="13580"/>
          <a:stretch/>
        </p:blipFill>
        <p:spPr>
          <a:xfrm>
            <a:off x="4988560" y="1412739"/>
            <a:ext cx="3901440" cy="505128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(Word Cloud: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한글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마스킹 이미지를 활용하여 워드 클라우드의 모양도 지정이 가능함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폰트 지정을 위해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경로를 설정해줘야 하므로 클라우드가 아닌 로컬 머신환경상에서 하는 것을 추천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font_path = '/usr/share/fonts/truetype/nanum/NanumBarunGothic.ttf'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1448537" y="6306937"/>
            <a:ext cx="623422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4"/>
              </a:rPr>
              <a:t>https://lovit.github.io/nlp/2018/04/17/word_cloud/</a:t>
            </a:r>
            <a:endParaRPr lang="en-US" sz="1050"/>
          </a:p>
          <a:p>
            <a:r>
              <a:rPr lang="en-US" altLang="ko-KR" sz="1050"/>
              <a:t>Kim, H. J., Cho, S., &amp; Kang, P. (2014). KR-WordRank: An Unsupervised Korean Word Extraction Method Based on WordRank. Journal of Korean Institute of Industrial Engineers, 40(1), 18-33.</a:t>
            </a:r>
            <a:r>
              <a:rPr lang="ko-KR" altLang="en-US" sz="1050"/>
              <a:t> </a:t>
            </a:r>
            <a:endParaRPr lang="en-US" sz="10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1B9CF-9C93-2F41-90E5-C22450AD8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60" y="2305945"/>
            <a:ext cx="3534287" cy="35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심화 예제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1: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 토픽모델링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20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7"/>
            <a:ext cx="8406001" cy="68015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 Modeling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기반으로 한 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Text-minning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정성적 분석의 한 분야로서 문장 분석 및 연관관계 등을 분석하는 알고리즘을 통해서 각 주제에 대한 핵심적인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도출하는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분석기법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64249" y="1627105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LDA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기존 통계적 방법론인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PLSI(Probability Latent Semenstic Indexing)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방식의 기존의 한계를 극복하기 위해 개발된 통계적 방법론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문서간 토픽 출현 확률까지 고려한 방식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4" name="그림 12">
            <a:extLst>
              <a:ext uri="{FF2B5EF4-FFF2-40B4-BE49-F238E27FC236}">
                <a16:creationId xmlns:a16="http://schemas.microsoft.com/office/drawing/2014/main" id="{0C165CF0-BE58-FD44-A478-9D77E6C6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77" y="2361876"/>
            <a:ext cx="7285845" cy="39458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직사각형 17">
            <a:extLst>
              <a:ext uri="{FF2B5EF4-FFF2-40B4-BE49-F238E27FC236}">
                <a16:creationId xmlns:a16="http://schemas.microsoft.com/office/drawing/2014/main" id="{EFB51201-0C58-BD40-B4BF-49647476C7E5}"/>
              </a:ext>
            </a:extLst>
          </p:cNvPr>
          <p:cNvSpPr/>
          <p:nvPr/>
        </p:nvSpPr>
        <p:spPr>
          <a:xfrm>
            <a:off x="2327310" y="6426201"/>
            <a:ext cx="4315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 Blei, David M., Andrew Y. Ng, and Michael I. Jordan. "Latent dirichlet allocation." the Journal of machine Learning research 3 (2003): 993-1022.</a:t>
            </a:r>
          </a:p>
        </p:txBody>
      </p:sp>
    </p:spTree>
    <p:extLst>
      <p:ext uri="{BB962C8B-B14F-4D97-AF65-F5344CB8AC3E}">
        <p14:creationId xmlns:p14="http://schemas.microsoft.com/office/powerpoint/2010/main" val="3616081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7"/>
            <a:ext cx="8406001" cy="68015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 Modeling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기반으로 한 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Text-minning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정성적 분석의 한 분야로서 문장 분석 및 연관관계 등을 분석하는 알고리즘을 통해서 각 주제에 대한 핵심적인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도출하는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분석기법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64249" y="1627105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MALLET (Common Public License, version 1.0 (CPL-1.0))</a:t>
            </a:r>
          </a:p>
        </p:txBody>
      </p:sp>
      <p:pic>
        <p:nvPicPr>
          <p:cNvPr id="11" name="Picture 2" descr="http://mallet.cs.umass.edu/logo3.png">
            <a:extLst>
              <a:ext uri="{FF2B5EF4-FFF2-40B4-BE49-F238E27FC236}">
                <a16:creationId xmlns:a16="http://schemas.microsoft.com/office/drawing/2014/main" id="{A67D2555-8057-7045-9D9E-9C219F26E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95" y="3165241"/>
            <a:ext cx="1829116" cy="80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77C6B7AD-754E-414A-B91B-F12EC198EEE2}"/>
              </a:ext>
            </a:extLst>
          </p:cNvPr>
          <p:cNvGrpSpPr/>
          <p:nvPr/>
        </p:nvGrpSpPr>
        <p:grpSpPr>
          <a:xfrm>
            <a:off x="5507243" y="4278941"/>
            <a:ext cx="3103029" cy="1493525"/>
            <a:chOff x="547317" y="2094350"/>
            <a:chExt cx="3361614" cy="1617986"/>
          </a:xfrm>
        </p:grpSpPr>
        <p:pic>
          <p:nvPicPr>
            <p:cNvPr id="14" name="그림 5">
              <a:extLst>
                <a:ext uri="{FF2B5EF4-FFF2-40B4-BE49-F238E27FC236}">
                  <a16:creationId xmlns:a16="http://schemas.microsoft.com/office/drawing/2014/main" id="{5E915F82-9474-BF4E-8FB0-056A230AB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77" y="2094350"/>
              <a:ext cx="3019425" cy="1323975"/>
            </a:xfrm>
            <a:prstGeom prst="rect">
              <a:avLst/>
            </a:prstGeom>
          </p:spPr>
        </p:pic>
        <p:sp>
          <p:nvSpPr>
            <p:cNvPr id="15" name="직사각형 8">
              <a:extLst>
                <a:ext uri="{FF2B5EF4-FFF2-40B4-BE49-F238E27FC236}">
                  <a16:creationId xmlns:a16="http://schemas.microsoft.com/office/drawing/2014/main" id="{A4846632-7FEA-C543-9A67-8EFE93A30F47}"/>
                </a:ext>
              </a:extLst>
            </p:cNvPr>
            <p:cNvSpPr/>
            <p:nvPr/>
          </p:nvSpPr>
          <p:spPr>
            <a:xfrm>
              <a:off x="547317" y="3312226"/>
              <a:ext cx="33616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en-US" altLang="ko-KR" sz="1292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LDA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(Latent </a:t>
              </a:r>
              <a:r>
                <a:rPr lang="en-US" altLang="ko-KR" sz="1292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Dirichlet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Allocation) 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추정 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그림 9">
            <a:extLst>
              <a:ext uri="{FF2B5EF4-FFF2-40B4-BE49-F238E27FC236}">
                <a16:creationId xmlns:a16="http://schemas.microsoft.com/office/drawing/2014/main" id="{DCDEC316-CF87-8541-A75A-8343FA4E2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73" y="3105676"/>
            <a:ext cx="2115160" cy="954402"/>
          </a:xfrm>
          <a:prstGeom prst="rect">
            <a:avLst/>
          </a:prstGeom>
        </p:spPr>
      </p:pic>
      <p:pic>
        <p:nvPicPr>
          <p:cNvPr id="17" name="그림 10">
            <a:extLst>
              <a:ext uri="{FF2B5EF4-FFF2-40B4-BE49-F238E27FC236}">
                <a16:creationId xmlns:a16="http://schemas.microsoft.com/office/drawing/2014/main" id="{5601A6D2-6DBC-BE44-BF4D-48FAA342EF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1" y="3093076"/>
            <a:ext cx="4286079" cy="2938201"/>
          </a:xfrm>
          <a:prstGeom prst="rect">
            <a:avLst/>
          </a:prstGeom>
        </p:spPr>
      </p:pic>
      <p:sp>
        <p:nvSpPr>
          <p:cNvPr id="18" name="AutoShape 29">
            <a:extLst>
              <a:ext uri="{FF2B5EF4-FFF2-40B4-BE49-F238E27FC236}">
                <a16:creationId xmlns:a16="http://schemas.microsoft.com/office/drawing/2014/main" id="{4D08BE88-1EC4-734C-AB08-42D044276714}"/>
              </a:ext>
            </a:extLst>
          </p:cNvPr>
          <p:cNvSpPr>
            <a:spLocks noChangeArrowheads="1"/>
          </p:cNvSpPr>
          <p:nvPr/>
        </p:nvSpPr>
        <p:spPr bwMode="gray">
          <a:xfrm rot="5400000" flipV="1">
            <a:off x="4554162" y="4631571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4">
            <a:extLst>
              <a:ext uri="{FF2B5EF4-FFF2-40B4-BE49-F238E27FC236}">
                <a16:creationId xmlns:a16="http://schemas.microsoft.com/office/drawing/2014/main" id="{C31B9867-FF5F-3B4C-A723-369F199961C5}"/>
              </a:ext>
            </a:extLst>
          </p:cNvPr>
          <p:cNvSpPr/>
          <p:nvPr/>
        </p:nvSpPr>
        <p:spPr>
          <a:xfrm>
            <a:off x="687096" y="1965659"/>
            <a:ext cx="7056962" cy="859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Wingdings" panose="05000000000000000000" pitchFamily="2" charset="2"/>
              <a:buChar char="ü"/>
            </a:pP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단어와 단어 사이의 의미상의 거리를 측정하고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자주 언급되는 정도를 감안하여 토픽을 추출하고 그 중에서 가장 주요한 토픽을 </a:t>
            </a:r>
            <a:r>
              <a:rPr lang="ko-KR" altLang="en-US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메인토픽으로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지정하는 데 필요한 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Package. </a:t>
            </a:r>
            <a:endParaRPr lang="ko-KR" altLang="en-US" sz="16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83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7"/>
            <a:ext cx="8406001" cy="435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KOMORAN (Apache License 2.0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상업적 이용 가능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26">
            <a:extLst>
              <a:ext uri="{FF2B5EF4-FFF2-40B4-BE49-F238E27FC236}">
                <a16:creationId xmlns:a16="http://schemas.microsoft.com/office/drawing/2014/main" id="{1EF22F9B-CA50-6D4E-A3CC-A7B7A2D15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16" y="2276872"/>
            <a:ext cx="3751844" cy="1674930"/>
          </a:xfrm>
          <a:prstGeom prst="rect">
            <a:avLst/>
          </a:prstGeom>
          <a:ln>
            <a:noFill/>
          </a:ln>
        </p:spPr>
      </p:pic>
      <p:grpSp>
        <p:nvGrpSpPr>
          <p:cNvPr id="12" name="그룹 29">
            <a:extLst>
              <a:ext uri="{FF2B5EF4-FFF2-40B4-BE49-F238E27FC236}">
                <a16:creationId xmlns:a16="http://schemas.microsoft.com/office/drawing/2014/main" id="{2BCD452F-6936-9D45-804B-ED52847EB60C}"/>
              </a:ext>
            </a:extLst>
          </p:cNvPr>
          <p:cNvGrpSpPr/>
          <p:nvPr/>
        </p:nvGrpSpPr>
        <p:grpSpPr>
          <a:xfrm>
            <a:off x="6629706" y="2380599"/>
            <a:ext cx="1949503" cy="2689983"/>
            <a:chOff x="1260891" y="2056343"/>
            <a:chExt cx="2111962" cy="2914149"/>
          </a:xfrm>
        </p:grpSpPr>
        <p:pic>
          <p:nvPicPr>
            <p:cNvPr id="14" name="_x284152184" descr="EMB00002198931c">
              <a:extLst>
                <a:ext uri="{FF2B5EF4-FFF2-40B4-BE49-F238E27FC236}">
                  <a16:creationId xmlns:a16="http://schemas.microsoft.com/office/drawing/2014/main" id="{3642A957-70DE-1645-A8FB-69E19E100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91" y="2056343"/>
              <a:ext cx="2005013" cy="24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31">
              <a:extLst>
                <a:ext uri="{FF2B5EF4-FFF2-40B4-BE49-F238E27FC236}">
                  <a16:creationId xmlns:a16="http://schemas.microsoft.com/office/drawing/2014/main" id="{FB715E75-9F67-6F4E-9BF4-90FE0A0CC69A}"/>
                </a:ext>
              </a:extLst>
            </p:cNvPr>
            <p:cNvSpPr/>
            <p:nvPr/>
          </p:nvSpPr>
          <p:spPr>
            <a:xfrm>
              <a:off x="1277974" y="4570382"/>
              <a:ext cx="20948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자소 단위 </a:t>
              </a:r>
              <a:r>
                <a:rPr lang="en-US" altLang="ko-KR" sz="1292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TRIE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구조 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그룹 32">
            <a:extLst>
              <a:ext uri="{FF2B5EF4-FFF2-40B4-BE49-F238E27FC236}">
                <a16:creationId xmlns:a16="http://schemas.microsoft.com/office/drawing/2014/main" id="{34BE4DEB-57E4-A346-AE61-DE138E7D5D71}"/>
              </a:ext>
            </a:extLst>
          </p:cNvPr>
          <p:cNvGrpSpPr/>
          <p:nvPr/>
        </p:nvGrpSpPr>
        <p:grpSpPr>
          <a:xfrm>
            <a:off x="458793" y="2430161"/>
            <a:ext cx="2831123" cy="1140644"/>
            <a:chOff x="821427" y="1900620"/>
            <a:chExt cx="3067050" cy="1235698"/>
          </a:xfrm>
        </p:grpSpPr>
        <p:pic>
          <p:nvPicPr>
            <p:cNvPr id="17" name="_x284226072" descr="EMB000021989332">
              <a:extLst>
                <a:ext uri="{FF2B5EF4-FFF2-40B4-BE49-F238E27FC236}">
                  <a16:creationId xmlns:a16="http://schemas.microsoft.com/office/drawing/2014/main" id="{B77783C1-CCE5-3C40-A31F-110BB93E4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427" y="1900620"/>
              <a:ext cx="3067050" cy="98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57">
              <a:extLst>
                <a:ext uri="{FF2B5EF4-FFF2-40B4-BE49-F238E27FC236}">
                  <a16:creationId xmlns:a16="http://schemas.microsoft.com/office/drawing/2014/main" id="{837A8693-F6A4-2A4B-BCF1-DE616A517C5A}"/>
                </a:ext>
              </a:extLst>
            </p:cNvPr>
            <p:cNvSpPr/>
            <p:nvPr/>
          </p:nvSpPr>
          <p:spPr>
            <a:xfrm>
              <a:off x="946361" y="2735653"/>
              <a:ext cx="2721579" cy="400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HMM(Hidden Markov Model) &gt;</a:t>
              </a:r>
              <a:endPara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직사각형 58">
            <a:extLst>
              <a:ext uri="{FF2B5EF4-FFF2-40B4-BE49-F238E27FC236}">
                <a16:creationId xmlns:a16="http://schemas.microsoft.com/office/drawing/2014/main" id="{BBDC5C5F-E117-4243-9484-6614BF43C054}"/>
              </a:ext>
            </a:extLst>
          </p:cNvPr>
          <p:cNvSpPr/>
          <p:nvPr/>
        </p:nvSpPr>
        <p:spPr>
          <a:xfrm>
            <a:off x="651598" y="1512285"/>
            <a:ext cx="7943381" cy="60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Wingdings" panose="05000000000000000000" pitchFamily="2" charset="2"/>
              <a:buChar char="ü"/>
            </a:pP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한글은 영어와는 다르게 결합언어의 특징을 지님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이벤트 추출을 위한 토픽 모델링을 실시하기 전에 한글 전처리 과정이 필요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ko-KR" altLang="en-US" sz="16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59">
            <a:extLst>
              <a:ext uri="{FF2B5EF4-FFF2-40B4-BE49-F238E27FC236}">
                <a16:creationId xmlns:a16="http://schemas.microsoft.com/office/drawing/2014/main" id="{B6BAF752-E405-C045-B685-5D7F5201A412}"/>
              </a:ext>
            </a:extLst>
          </p:cNvPr>
          <p:cNvSpPr/>
          <p:nvPr/>
        </p:nvSpPr>
        <p:spPr>
          <a:xfrm>
            <a:off x="856127" y="3917576"/>
            <a:ext cx="4572000" cy="7742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3776" indent="-263776">
              <a:buFont typeface="Wingdings" panose="05000000000000000000" pitchFamily="2" charset="2"/>
              <a:buChar char="§"/>
            </a:pPr>
            <a:r>
              <a:rPr lang="ko-KR" altLang="en-US" sz="1477" dirty="0"/>
              <a:t>Xt는 t번째 단어 x를 나타내며 qt는 t번째 품사 q를 나타낸다. HMM은 연속적인 패턴을 인식하는데 적합한 성능을 보이는 기계 </a:t>
            </a:r>
            <a:r>
              <a:rPr lang="ko-KR" altLang="en-US" sz="1477"/>
              <a:t>학습 방법. </a:t>
            </a:r>
            <a:endParaRPr lang="ko-KR" altLang="en-US" sz="1477" dirty="0"/>
          </a:p>
        </p:txBody>
      </p:sp>
      <p:sp>
        <p:nvSpPr>
          <p:cNvPr id="22" name="AutoShape 29">
            <a:extLst>
              <a:ext uri="{FF2B5EF4-FFF2-40B4-BE49-F238E27FC236}">
                <a16:creationId xmlns:a16="http://schemas.microsoft.com/office/drawing/2014/main" id="{04F335E2-BACD-3A44-9D78-D488E986F1DA}"/>
              </a:ext>
            </a:extLst>
          </p:cNvPr>
          <p:cNvSpPr>
            <a:spLocks noChangeArrowheads="1"/>
          </p:cNvSpPr>
          <p:nvPr/>
        </p:nvSpPr>
        <p:spPr bwMode="gray">
          <a:xfrm rot="16200000" flipV="1">
            <a:off x="2710025" y="2814220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AutoShape 29">
            <a:extLst>
              <a:ext uri="{FF2B5EF4-FFF2-40B4-BE49-F238E27FC236}">
                <a16:creationId xmlns:a16="http://schemas.microsoft.com/office/drawing/2014/main" id="{3E6E67C1-4CDD-0F44-9079-A47E0C528963}"/>
              </a:ext>
            </a:extLst>
          </p:cNvPr>
          <p:cNvSpPr>
            <a:spLocks noChangeArrowheads="1"/>
          </p:cNvSpPr>
          <p:nvPr/>
        </p:nvSpPr>
        <p:spPr bwMode="gray">
          <a:xfrm rot="16200000" flipV="1">
            <a:off x="6323967" y="2814219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2451C0-5634-8D40-B1C6-141C1648FD7A}"/>
              </a:ext>
            </a:extLst>
          </p:cNvPr>
          <p:cNvSpPr/>
          <p:nvPr/>
        </p:nvSpPr>
        <p:spPr>
          <a:xfrm>
            <a:off x="1946235" y="5378782"/>
            <a:ext cx="5251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6"/>
              </a:rPr>
              <a:t>http://www.shineware.co.kr/products/komoran/</a:t>
            </a:r>
            <a:r>
              <a:rPr lang="ko-KR" altLang="en-US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95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7"/>
            <a:ext cx="8406001" cy="435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KOMORAN (Apache License 2.0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상업적 이용 가능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4" name="그룹 8">
            <a:extLst>
              <a:ext uri="{FF2B5EF4-FFF2-40B4-BE49-F238E27FC236}">
                <a16:creationId xmlns:a16="http://schemas.microsoft.com/office/drawing/2014/main" id="{F20B5C9B-ACBB-9F49-B826-CDCD09141E11}"/>
              </a:ext>
            </a:extLst>
          </p:cNvPr>
          <p:cNvGrpSpPr/>
          <p:nvPr/>
        </p:nvGrpSpPr>
        <p:grpSpPr>
          <a:xfrm>
            <a:off x="4971937" y="1432803"/>
            <a:ext cx="3824428" cy="4261727"/>
            <a:chOff x="5883539" y="1892082"/>
            <a:chExt cx="3498850" cy="3898920"/>
          </a:xfrm>
        </p:grpSpPr>
        <p:pic>
          <p:nvPicPr>
            <p:cNvPr id="25" name="_x284225992" descr="EMB000021989325">
              <a:extLst>
                <a:ext uri="{FF2B5EF4-FFF2-40B4-BE49-F238E27FC236}">
                  <a16:creationId xmlns:a16="http://schemas.microsoft.com/office/drawing/2014/main" id="{04856030-3209-DF45-82C4-CF5C5741D6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3539" y="1892082"/>
              <a:ext cx="34988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11">
              <a:extLst>
                <a:ext uri="{FF2B5EF4-FFF2-40B4-BE49-F238E27FC236}">
                  <a16:creationId xmlns:a16="http://schemas.microsoft.com/office/drawing/2014/main" id="{2079C401-66DC-2849-96E1-4BC299EA7FF5}"/>
                </a:ext>
              </a:extLst>
            </p:cNvPr>
            <p:cNvSpPr/>
            <p:nvPr/>
          </p:nvSpPr>
          <p:spPr>
            <a:xfrm>
              <a:off x="6762238" y="5453112"/>
              <a:ext cx="2040248" cy="3378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형태소 분석 단계 순서도 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61B3E65-43DA-7F42-9D37-A17735630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73" y="1503837"/>
            <a:ext cx="170525" cy="34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62"/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6D9F051B-D332-8C48-9C43-F45B7E6AD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52868"/>
              </p:ext>
            </p:extLst>
          </p:nvPr>
        </p:nvGraphicFramePr>
        <p:xfrm>
          <a:off x="559250" y="2735163"/>
          <a:ext cx="4272124" cy="23827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6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742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effectLst/>
                        </a:rPr>
                        <a:t>대분류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세종 품사 태그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태그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설명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78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체언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NNG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일반 명사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NNP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고유 명사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NNB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의존 명사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NR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수사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NP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대명사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78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용언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VV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동사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VA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형용사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VX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보조 용언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VCP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긍정 지정사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VCN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부정 지정사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2" name="직사각형 17">
            <a:extLst>
              <a:ext uri="{FF2B5EF4-FFF2-40B4-BE49-F238E27FC236}">
                <a16:creationId xmlns:a16="http://schemas.microsoft.com/office/drawing/2014/main" id="{BBCFD2B9-F0F3-134A-B418-A311145939C0}"/>
              </a:ext>
            </a:extLst>
          </p:cNvPr>
          <p:cNvSpPr/>
          <p:nvPr/>
        </p:nvSpPr>
        <p:spPr>
          <a:xfrm>
            <a:off x="594983" y="5350703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12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한글 형태소 품사 </a:t>
            </a:r>
            <a:r>
              <a:rPr lang="en-US" altLang="ko-KR" sz="12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(Part Of Speech, POS</a:t>
            </a:r>
            <a:r>
              <a:rPr lang="en-US" altLang="ko-KR" sz="1292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292">
                <a:latin typeface="Times New Roman" panose="02020603050405020304" pitchFamily="18" charset="0"/>
                <a:cs typeface="Times New Roman" panose="02020603050405020304" pitchFamily="18" charset="0"/>
              </a:rPr>
              <a:t>태그표</a:t>
            </a:r>
            <a:r>
              <a:rPr lang="en-US" altLang="ko-KR" sz="1292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292">
                <a:latin typeface="Times New Roman" panose="02020603050405020304" pitchFamily="18" charset="0"/>
                <a:cs typeface="Times New Roman" panose="02020603050405020304" pitchFamily="18" charset="0"/>
              </a:rPr>
              <a:t>부분</a:t>
            </a:r>
            <a:r>
              <a:rPr lang="en-US" altLang="ko-KR" sz="1292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292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sz="12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직사각형 18">
            <a:extLst>
              <a:ext uri="{FF2B5EF4-FFF2-40B4-BE49-F238E27FC236}">
                <a16:creationId xmlns:a16="http://schemas.microsoft.com/office/drawing/2014/main" id="{0FAECA40-D660-4F45-A7E3-122CB5E57A30}"/>
              </a:ext>
            </a:extLst>
          </p:cNvPr>
          <p:cNvSpPr/>
          <p:nvPr/>
        </p:nvSpPr>
        <p:spPr>
          <a:xfrm>
            <a:off x="437741" y="1463081"/>
            <a:ext cx="5174802" cy="859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Wingdings" panose="05000000000000000000" pitchFamily="2" charset="2"/>
              <a:buChar char="ü"/>
            </a:pP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한글 형태소 분석 대상 태그는 체언인 고유명사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NNP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일반명사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NNG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용언인 동사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VV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형용사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(VA),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보조용언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VX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62">
                <a:latin typeface="Times New Roman" panose="02020603050405020304" pitchFamily="18" charset="0"/>
                <a:cs typeface="Times New Roman" panose="02020603050405020304" pitchFamily="18" charset="0"/>
              </a:rPr>
              <a:t>를 활용</a:t>
            </a:r>
            <a:r>
              <a:rPr lang="en-US" altLang="ko-KR" sz="1662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배정환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2014)</a:t>
            </a:r>
            <a:endParaRPr lang="ko-KR" altLang="en-US" sz="16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AutoShape 29">
            <a:extLst>
              <a:ext uri="{FF2B5EF4-FFF2-40B4-BE49-F238E27FC236}">
                <a16:creationId xmlns:a16="http://schemas.microsoft.com/office/drawing/2014/main" id="{E5ADAE9C-8C16-7342-917D-0EACD9EB278F}"/>
              </a:ext>
            </a:extLst>
          </p:cNvPr>
          <p:cNvSpPr>
            <a:spLocks noChangeArrowheads="1"/>
          </p:cNvSpPr>
          <p:nvPr/>
        </p:nvSpPr>
        <p:spPr bwMode="gray">
          <a:xfrm rot="16200000" flipV="1">
            <a:off x="4551395" y="4005108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562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4BB55-4421-F049-8015-3AE8E55B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0" y="1512284"/>
            <a:ext cx="7112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75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DF72A-531A-CE44-B7AB-6010B56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378817"/>
            <a:ext cx="6332570" cy="344018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4BB55-4421-F049-8015-3AE8E55B1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19" y="3980539"/>
            <a:ext cx="5407310" cy="287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61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9B99D-6747-AC42-8A0C-29E609FC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884"/>
            <a:ext cx="9144000" cy="46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24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48EF2-A8F3-C04B-ADEC-2BD1EB38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38909"/>
            <a:ext cx="7543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9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D5F2F9-11B4-184F-9DB6-0627487CD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"/>
          <a:stretch/>
        </p:blipFill>
        <p:spPr>
          <a:xfrm>
            <a:off x="227854" y="1428227"/>
            <a:ext cx="8688291" cy="53912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41423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Deep Learning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예고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166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Limitation of Machine Learning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머신러닝의 경우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아무리 많은 데이터를 학습시키더라도 정확도 향상에 한계가 오는 지점이 있었음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67F35-E7E4-344A-A5EE-9811352F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00" y="1964724"/>
            <a:ext cx="7309757" cy="44928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딥러닝은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머신러닝과는 달리 데이터의 양에 따른 성능 향상의 제한이 비교적 덜한편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974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Deep Learning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64947-321F-7345-8F84-974B0C9E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1020853"/>
            <a:ext cx="8468432" cy="4766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747080-A5F1-9F42-8376-379273262B27}"/>
              </a:ext>
            </a:extLst>
          </p:cNvPr>
          <p:cNvSpPr/>
          <p:nvPr/>
        </p:nvSpPr>
        <p:spPr>
          <a:xfrm>
            <a:off x="610437" y="6060109"/>
            <a:ext cx="792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https://youtu.be/3JQ3hYko51Y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8741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3203" y="6469907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ko-KR" altLang="en-US" sz="1600" spc="-150" dirty="0" err="1"/>
              <a:t>손글씨를</a:t>
            </a:r>
            <a:r>
              <a:rPr lang="ko-KR" altLang="en-US" sz="1600" spc="-150" dirty="0"/>
              <a:t> 비롯한 이미지 인식 </a:t>
            </a:r>
            <a:r>
              <a:rPr lang="ko-KR" altLang="en-US" sz="1600" spc="-150" dirty="0" err="1"/>
              <a:t>딥러닝</a:t>
            </a:r>
            <a:r>
              <a:rPr lang="ko-KR" altLang="en-US" sz="1600" spc="-150" dirty="0"/>
              <a:t> 기술의 핵심은 이미지를 픽셀 기반의 </a:t>
            </a:r>
            <a:r>
              <a:rPr lang="en-US" altLang="ko-KR" sz="1600" spc="-150" dirty="0"/>
              <a:t>Vectorization</a:t>
            </a:r>
            <a:r>
              <a:rPr lang="ko-KR" altLang="en-US" sz="1600" spc="-150" dirty="0"/>
              <a:t>하여 패턴을 도출하고 해당 패턴에 </a:t>
            </a:r>
            <a:r>
              <a:rPr lang="en-US" altLang="ko-KR" sz="1600" spc="-150" dirty="0"/>
              <a:t>Labeling</a:t>
            </a:r>
            <a:r>
              <a:rPr lang="ko-KR" altLang="en-US" sz="1600" spc="-150" dirty="0"/>
              <a:t>을 실시하여 학습 시키는 데에 있음</a:t>
            </a:r>
            <a:r>
              <a:rPr lang="en-US" altLang="ko-KR" sz="1600" spc="-150" dirty="0"/>
              <a:t>. </a:t>
            </a:r>
          </a:p>
        </p:txBody>
      </p:sp>
      <p:pic>
        <p:nvPicPr>
          <p:cNvPr id="3076" name="Picture 4" descr="https://cdn-images-1.medium.com/max/1200/1*zY1qFB9aFfZz66YxxoI2a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9" y="2576348"/>
            <a:ext cx="3689692" cy="36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191" y="2589071"/>
            <a:ext cx="3701763" cy="3746907"/>
          </a:xfrm>
          <a:prstGeom prst="rect">
            <a:avLst/>
          </a:prstGeom>
        </p:spPr>
      </p:pic>
      <p:sp>
        <p:nvSpPr>
          <p:cNvPr id="15" name="AutoShape 29"/>
          <p:cNvSpPr>
            <a:spLocks noChangeArrowheads="1"/>
          </p:cNvSpPr>
          <p:nvPr/>
        </p:nvSpPr>
        <p:spPr bwMode="gray">
          <a:xfrm rot="16200000" flipV="1">
            <a:off x="3969822" y="4133336"/>
            <a:ext cx="1345260" cy="24339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b="1" kern="0" spc="-138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활용하여 이미지로 변환 후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해당 이미지들을 여러 개 축적하여 기존의 이미지 인식 알고리즘을 응용하여 적용 </a:t>
            </a:r>
          </a:p>
        </p:txBody>
      </p:sp>
    </p:spTree>
    <p:extLst>
      <p:ext uri="{BB962C8B-B14F-4D97-AF65-F5344CB8AC3E}">
        <p14:creationId xmlns:p14="http://schemas.microsoft.com/office/powerpoint/2010/main" val="64591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머신러닝이란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모델을 구축하는 하나의 수단으로서 조정 가능한 모수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(Parameter)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 데이터로부터 모델을 학습하는 방식을 말한다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FEC10-9D78-ED4C-A893-7FD76B57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1" y="2496511"/>
            <a:ext cx="8744398" cy="3697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1650074" y="6206785"/>
            <a:ext cx="60088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[1] VanderPlas, J. (2016). Python data science handbook: essential tools for working with data. " O'Reilly Media, Inc.".</a:t>
            </a:r>
          </a:p>
          <a:p>
            <a:r>
              <a:rPr lang="en-US" sz="1050"/>
              <a:t>[2] </a:t>
            </a:r>
            <a:r>
              <a:rPr lang="en-US" sz="1050">
                <a:hlinkClick r:id="rId4"/>
              </a:rPr>
              <a:t>https://kr.mathworks.com/help/stats/machine-learning-in-matlab.html</a:t>
            </a:r>
            <a:r>
              <a:rPr lang="en-US" sz="1050"/>
              <a:t>  </a:t>
            </a:r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975833D5-D050-1E49-8CA0-16C3D3D80665}"/>
              </a:ext>
            </a:extLst>
          </p:cNvPr>
          <p:cNvSpPr/>
          <p:nvPr/>
        </p:nvSpPr>
        <p:spPr>
          <a:xfrm>
            <a:off x="374299" y="1520386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지도학습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Supervised Learning: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데이터의 측정된 특징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(Feature)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데이터와 관련된 레이블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(Label)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사이의 관계를 모델링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대표적으로 분류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(Classification)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회귀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(Regression)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나뉜다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비지도 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Unsupvervised Learning: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레이블을 참조하지 않고 데이터 세트의 특징을 모델링 하는 것으로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종종 데이터 세트가 스스로 말하게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대표적으로 군집화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(Clustering)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차원축소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(Deimensionality Reduction)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같은 작업을 포함한다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376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Hello vs Hullo? 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054" y="6579866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438897"/>
            <a:ext cx="8663880" cy="4368740"/>
          </a:xfrm>
        </p:spPr>
        <p:txBody>
          <a:bodyPr>
            <a:normAutofit/>
          </a:bodyPr>
          <a:lstStyle/>
          <a:p>
            <a:r>
              <a:rPr lang="ko-KR" altLang="en-US" sz="1600" spc="-150" dirty="0"/>
              <a:t>동일의도 다른 음성의 경우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기존의 이미지 인식 알고리즘에서 꼭 분리하도록 학습시켜두었기 때문에 재통합 기준 설정의 문제가 있음</a:t>
            </a:r>
            <a:r>
              <a:rPr lang="en-US" altLang="ko-KR" sz="1600" spc="-150" dirty="0"/>
              <a:t>. </a:t>
            </a:r>
          </a:p>
          <a:p>
            <a:r>
              <a:rPr lang="ko-KR" altLang="en-US" sz="1600" spc="-150" dirty="0"/>
              <a:t>이미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발화가 끝나 전체 문맥</a:t>
            </a:r>
            <a:r>
              <a:rPr lang="en-US" altLang="ko-KR" sz="1600" spc="-150" dirty="0"/>
              <a:t>(Context)</a:t>
            </a:r>
            <a:r>
              <a:rPr lang="ko-KR" altLang="en-US" sz="1600" spc="-150" dirty="0"/>
              <a:t>을 알 수 있는 경우에는 앞뒤 문맥에 따라 인식 교정이 가능하나</a:t>
            </a:r>
            <a:r>
              <a:rPr lang="en-US" altLang="ko-KR" sz="1600" spc="-150" dirty="0"/>
              <a:t>, Speech Recognition</a:t>
            </a:r>
            <a:r>
              <a:rPr lang="ko-KR" altLang="en-US" sz="1600" spc="-150" dirty="0"/>
              <a:t>의 경우 실시간 인식으로 인해 문제를 해결하기 어려움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이로 인해 특정 상황</a:t>
            </a:r>
            <a:r>
              <a:rPr lang="en-US" altLang="ko-KR" sz="1600" spc="-150" dirty="0"/>
              <a:t>(Situation)</a:t>
            </a:r>
            <a:r>
              <a:rPr lang="ko-KR" altLang="en-US" sz="1600" spc="-150" dirty="0"/>
              <a:t>에서의 사용을 전제로 하여 인식 교정에 활용하고 있음</a:t>
            </a:r>
            <a:r>
              <a:rPr lang="en-US" altLang="ko-KR" sz="1600" spc="-150" dirty="0"/>
              <a:t>. E.g. </a:t>
            </a:r>
            <a:r>
              <a:rPr lang="ko-KR" altLang="en-US" sz="1600" spc="-150" dirty="0"/>
              <a:t>차량 음성 명령 시스템 등</a:t>
            </a:r>
            <a:endParaRPr lang="en-US" altLang="ko-KR" sz="1600" u="sng" spc="-150" dirty="0"/>
          </a:p>
        </p:txBody>
      </p:sp>
      <p:pic>
        <p:nvPicPr>
          <p:cNvPr id="16388" name="Picture 4" descr="muffin captcha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3"/>
          <a:stretch/>
        </p:blipFill>
        <p:spPr bwMode="auto">
          <a:xfrm>
            <a:off x="407673" y="2956701"/>
            <a:ext cx="2325588" cy="34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1" y="2960214"/>
            <a:ext cx="2705231" cy="32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92" y="2960214"/>
            <a:ext cx="3289341" cy="329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5813" y="963068"/>
            <a:ext cx="8656666" cy="38973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이미지 인식 기반의 </a:t>
            </a:r>
            <a:r>
              <a:rPr lang="ko-KR" altLang="en-US" sz="1477" b="1" spc="-138" dirty="0" err="1">
                <a:solidFill>
                  <a:srgbClr val="000000"/>
                </a:solidFill>
                <a:latin typeface="맑은 고딕" pitchFamily="50" charset="-127"/>
              </a:rPr>
              <a:t>딥러닝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알고리즘을 그대로 사용하여 동일한 문제가 발생하기도 하고 의외의 문제도 발생</a:t>
            </a:r>
          </a:p>
        </p:txBody>
      </p:sp>
    </p:spTree>
    <p:extLst>
      <p:ext uri="{BB962C8B-B14F-4D97-AF65-F5344CB8AC3E}">
        <p14:creationId xmlns:p14="http://schemas.microsoft.com/office/powerpoint/2010/main" val="32639752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카카오의 딥러닝 기반 형태소 분석기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카카오는 딥러닝 기반 형태소 분석기를 오픈 소스로 공개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28613" y="6315807"/>
            <a:ext cx="3113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3"/>
              </a:rPr>
              <a:t>https://github.com/kakao/khaiii</a:t>
            </a:r>
          </a:p>
          <a:p>
            <a:pPr algn="ctr"/>
            <a:r>
              <a:rPr lang="en-US" sz="1400">
                <a:hlinkClick r:id="rId3"/>
              </a:rPr>
              <a:t>https://brunch.co.kr/@kakao-it/308</a:t>
            </a:r>
            <a:r>
              <a:rPr lang="ko-KR" altLang="en-US" sz="1400"/>
              <a:t> 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4B7A6-6097-584C-BB0D-F25E266C3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11" y="1378817"/>
            <a:ext cx="6635429" cy="49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76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카카오의 딥러닝 기반 형태소 분석기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카카오는 딥러닝 기반 형태소 분석기를 오픈 소스로 공개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28613" y="6315807"/>
            <a:ext cx="3113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3"/>
              </a:rPr>
              <a:t>https://github.com/kakao/khaiii</a:t>
            </a:r>
          </a:p>
          <a:p>
            <a:pPr algn="ctr"/>
            <a:r>
              <a:rPr lang="en-US" sz="1400">
                <a:hlinkClick r:id="rId3"/>
              </a:rPr>
              <a:t>https://brunch.co.kr/@kakao-it/308</a:t>
            </a:r>
            <a:r>
              <a:rPr lang="ko-KR" altLang="en-US" sz="1400"/>
              <a:t> </a:t>
            </a:r>
            <a:endParaRPr lang="en-US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C8969B-468A-2F45-A103-FC76971E0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74" y="1382671"/>
            <a:ext cx="6238906" cy="489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929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...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31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050" name="Picture 2" descr="http://cache.clien.net/cs2/data/file/park/20160826202846_b955b74f92e4d4cd529319373c7d4ef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1"/>
          <a:stretch/>
        </p:blipFill>
        <p:spPr bwMode="auto">
          <a:xfrm>
            <a:off x="242434" y="2429279"/>
            <a:ext cx="4242857" cy="31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ache.clien.net/cs2/data/file/park/20160826202846_b955b74f92e4d4cd529319373c7d4ef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3"/>
          <a:stretch/>
        </p:blipFill>
        <p:spPr bwMode="auto">
          <a:xfrm>
            <a:off x="4645063" y="2429279"/>
            <a:ext cx="4242857" cy="331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코드가 나를 괴롭힐지라도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…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462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프로그래머의 명암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26" name="Picture 2" descr="자바 두 명 타요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52178"/>
            <a:ext cx="3960306" cy="31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자바 두 명 타요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54" y="2081059"/>
            <a:ext cx="4678303" cy="38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76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프로그래머의 명암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74009" y="6131456"/>
            <a:ext cx="6339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https://www.youtube.com/watch?v=-73cDPqlYeA</a:t>
            </a:r>
            <a:r>
              <a:rPr lang="ko-KR" altLang="en-US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" y="1037007"/>
            <a:ext cx="80373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62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6" y="875704"/>
            <a:ext cx="5751704" cy="57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34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종강 이후 모임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어려운 상황속에서도 버틸 수 있게 해주는 것은 같은 목표를 가진 사람들과의 유대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본전이 생각날 수 밖에 없는 사회와 소명의식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종강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성적입력 및 정정이 완료된 이후에 식사 자리를 가져볼 예정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불참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참가 조사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1~2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회 정도 모임을 가져볼까 생각중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취업되었을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명함을 주고 받는 시간을 갖을 수 있는 것도 하나의 희망사항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5B4B7-6F58-9041-A4D5-B242CA52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40" y="2482905"/>
            <a:ext cx="5946220" cy="42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7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(Supervised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비지도학습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(Unsupervised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목표변수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(Target Variable)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 존재 유무로 나뉜다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2355811" y="5599789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>
                <a:hlinkClick r:id="rId3"/>
              </a:rPr>
              <a:t>http://www.wikiwand.com/en/Mediation_(statistics)</a:t>
            </a:r>
            <a:r>
              <a:rPr lang="ko-KR" altLang="en-US" sz="1050"/>
              <a:t> </a:t>
            </a:r>
            <a:endParaRPr lang="en-US" sz="10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F5254-B401-9147-9E65-DAAC24E6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54" y="2147192"/>
            <a:ext cx="7405914" cy="3164345"/>
          </a:xfrm>
          <a:prstGeom prst="rect">
            <a:avLst/>
          </a:prstGeom>
        </p:spPr>
      </p:pic>
      <p:sp>
        <p:nvSpPr>
          <p:cNvPr id="10" name="직사각형 16">
            <a:extLst>
              <a:ext uri="{FF2B5EF4-FFF2-40B4-BE49-F238E27FC236}">
                <a16:creationId xmlns:a16="http://schemas.microsoft.com/office/drawing/2014/main" id="{B79CBAD9-D59F-B24A-ACDD-D456A5EE2A6D}"/>
              </a:ext>
            </a:extLst>
          </p:cNvPr>
          <p:cNvSpPr/>
          <p:nvPr/>
        </p:nvSpPr>
        <p:spPr>
          <a:xfrm>
            <a:off x="374299" y="1520386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목표변수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(Target Variable)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레이블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(Label)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혹은 종속변수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(Dependent Variable)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라고도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7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32CA33-0371-084B-8917-E7511EE4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532344"/>
            <a:ext cx="9144000" cy="507492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(Supervised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비지도학습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(Unsupervised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나뉘는 머신러닝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(Machine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갈래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885598" y="6263977"/>
            <a:ext cx="66670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4"/>
              </a:rPr>
              <a:t>https://blog.westerndigital.com/machine-learning-pipeline-object-storage/supervised-learning-diagram/</a:t>
            </a:r>
            <a:r>
              <a:rPr lang="ko-KR" altLang="en-US" sz="1050"/>
              <a:t>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16539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12092</TotalTime>
  <Words>4812</Words>
  <Application>Microsoft Macintosh PowerPoint</Application>
  <PresentationFormat>On-screen Show (4:3)</PresentationFormat>
  <Paragraphs>543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나눔고딕</vt:lpstr>
      <vt:lpstr>Wingdings</vt:lpstr>
      <vt:lpstr>Arial</vt:lpstr>
      <vt:lpstr>맑은 고딕</vt:lpstr>
      <vt:lpstr>HCI Poppy</vt:lpstr>
      <vt:lpstr>함초롬바탕</vt:lpstr>
      <vt:lpstr>Times New Roman</vt:lpstr>
      <vt:lpstr>Office 테마</vt:lpstr>
      <vt:lpstr>Bigdata Analysis for Management ch12. Machine Learning – Unsupervised Learning</vt:lpstr>
      <vt:lpstr>Intro</vt:lpstr>
      <vt:lpstr>취업 절벽은 시대의 비극</vt:lpstr>
      <vt:lpstr>비극적인 교육 시스템</vt:lpstr>
      <vt:lpstr>You Are In Your Time Zone</vt:lpstr>
      <vt:lpstr>Review</vt:lpstr>
      <vt:lpstr>Machine Learning의 구분</vt:lpstr>
      <vt:lpstr>Machine Learning의 구분</vt:lpstr>
      <vt:lpstr>Machine Learning의 구분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Clustering</vt:lpstr>
      <vt:lpstr>Clustering: Searching for Islands of Simplicity</vt:lpstr>
      <vt:lpstr>Customer Segmentation and Clustering</vt:lpstr>
      <vt:lpstr>Tracking Campaigns by Cluster-Based Segments</vt:lpstr>
      <vt:lpstr>Customer Segmentation and Clustering</vt:lpstr>
      <vt:lpstr>The K-Means Clustering Algorithm</vt:lpstr>
      <vt:lpstr>The K-Means Clustering Algorithm</vt:lpstr>
      <vt:lpstr>Pros and Con of K-Mean Clustering</vt:lpstr>
      <vt:lpstr>Unsupervised Learning</vt:lpstr>
      <vt:lpstr>K-Mean Clustering Example using Python</vt:lpstr>
      <vt:lpstr>K-Mean Clustering Example using Python</vt:lpstr>
      <vt:lpstr>(심화) K-Mean Clustering (E-M)</vt:lpstr>
      <vt:lpstr>(심화) K-Mean Clustering (E-M)</vt:lpstr>
      <vt:lpstr>(심화) K-Mean Clustering (E-M)</vt:lpstr>
      <vt:lpstr>(Optional) K-Mean Clustering Example using R</vt:lpstr>
      <vt:lpstr>Voronoi Diagrams and K-Means Clusters</vt:lpstr>
      <vt:lpstr>Voronoi Diagrams and K-Means Clusters</vt:lpstr>
      <vt:lpstr>Choosing K</vt:lpstr>
      <vt:lpstr>Using K-Means to Detect Outliers</vt:lpstr>
      <vt:lpstr>Characterizing Clusters by Their Centroids</vt:lpstr>
      <vt:lpstr>Characterizing Clusters by What Differentiates Them</vt:lpstr>
      <vt:lpstr>Using Decision Trees to Describe Clusters</vt:lpstr>
      <vt:lpstr>K-Mean Clustering vs K-Nearest Neighbors</vt:lpstr>
      <vt:lpstr>K-Nearest Neighbors (Python Code)</vt:lpstr>
      <vt:lpstr>K-Nearest Neighbors (Python Code)</vt:lpstr>
      <vt:lpstr>K-Nearest Neighbors (Python Code)</vt:lpstr>
      <vt:lpstr>Collaborative filtering (Memory based Approach)</vt:lpstr>
      <vt:lpstr>Collaborative filtering (Memory based)</vt:lpstr>
      <vt:lpstr>Collaborative filtering (Memory based)</vt:lpstr>
      <vt:lpstr>Collaborative filtering (Memory based)</vt:lpstr>
      <vt:lpstr>Collaborative filtering (Memory based)</vt:lpstr>
      <vt:lpstr>Collaborative filtering(심화)</vt:lpstr>
      <vt:lpstr>Text Mining (Word Cloud)</vt:lpstr>
      <vt:lpstr>Text Mining (Word Cloud)</vt:lpstr>
      <vt:lpstr>Text Mining (Word Cloud: 한글)</vt:lpstr>
      <vt:lpstr>심화 예제 1: 토픽모델링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Deep Learning 예고</vt:lpstr>
      <vt:lpstr>Limitation of Machine Learning</vt:lpstr>
      <vt:lpstr>Deep Learning</vt:lpstr>
      <vt:lpstr>Technical Trend of Voice Recognition</vt:lpstr>
      <vt:lpstr>Hello vs Hullo? </vt:lpstr>
      <vt:lpstr>카카오의 딥러닝 기반 형태소 분석기</vt:lpstr>
      <vt:lpstr>카카오의 딥러닝 기반 형태소 분석기</vt:lpstr>
      <vt:lpstr>마치며...</vt:lpstr>
      <vt:lpstr>마치며…</vt:lpstr>
      <vt:lpstr>프로그래머의 명암</vt:lpstr>
      <vt:lpstr>프로그래머의 명암</vt:lpstr>
      <vt:lpstr>마치며…</vt:lpstr>
      <vt:lpstr>종강 이후 모임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350</cp:revision>
  <cp:lastPrinted>2011-08-28T13:13:29Z</cp:lastPrinted>
  <dcterms:created xsi:type="dcterms:W3CDTF">2011-08-24T01:05:33Z</dcterms:created>
  <dcterms:modified xsi:type="dcterms:W3CDTF">2018-12-04T00:07:04Z</dcterms:modified>
</cp:coreProperties>
</file>